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0" r:id="rId2"/>
    <p:sldId id="274" r:id="rId3"/>
    <p:sldId id="275" r:id="rId4"/>
    <p:sldId id="276" r:id="rId5"/>
    <p:sldId id="277" r:id="rId6"/>
    <p:sldId id="284" r:id="rId7"/>
    <p:sldId id="285" r:id="rId8"/>
    <p:sldId id="286" r:id="rId9"/>
    <p:sldId id="28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06EA0-298A-F046-B008-7B8D784B6797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62A7E-4A2D-AC4C-8F8D-F3F317E3CE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84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62A7E-4A2D-AC4C-8F8D-F3F317E3CE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46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1831C-797B-B57B-0F93-974C9327B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47D4FD-7D2E-2DC7-1898-D3C5BC914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99DBD-BFB4-7ABF-64CE-59CB3D52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517359-3DCA-5E4D-9CBB-48D9199B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EDFEE-82CA-C796-52AB-E4B654A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87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431EA-6DC6-1A04-040C-263BA7FB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941C28-DBFC-4C78-7164-663522CEA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DB3AEF-5EE7-EF08-63C2-C072FC7C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5DDD31-824B-1695-98DF-67098C86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25DE48-988A-CF00-4ABA-0CBB69EF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47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4F33FD9-D719-6B96-15FE-FF4278BBF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5BB5E6-1484-E6C1-9FF4-0AB832CBB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ADABA-89DB-ACCD-2356-3C39C185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BAD05-621F-8978-0631-E1B2F6EE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4B46D-EC71-AAD3-B324-7A7C3782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7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26DBB-4A01-04AF-F528-502C4214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CC9541-5486-7BD2-8EAC-E15BE9FD9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3B0728-A731-5DDD-88E6-2CB3A3C2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673138-3C33-6E33-446A-AA49AC13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BA0D0C-13FC-1C3E-E686-FD12F673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34A9B-1813-DFD3-FE9C-9A5150A2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D9AD11-9A64-7CF5-9A94-B2B5621DE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CF8F0E-859C-C4FB-E462-B79854B0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C0CD53-A985-D12E-ECB7-DBABACD4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23123-A0C9-4260-6355-50A11ECF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54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4E9DD-5DA1-5AD9-4EB9-1B664B97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61C4DC-43E1-0414-EBFC-65127F16A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3E37B4-B961-6FB7-5F88-847260EE1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B53E61-26FE-C69E-8216-7EEBD178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7BA376-FC5D-F574-E34E-FC7F753A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6E6725-1661-54C7-9599-A9585C4F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6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8BB2E-587A-1356-6CA9-DEFADF3D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808686-B193-125E-D8F6-8DDB7BE41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FC243E-A7A1-7A45-0A72-5B3341834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6E2C68-9B91-82FD-19F5-153F2B63B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3CA7F6-1FA6-E1CF-679C-80DE30623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FBCC38-398E-8B81-A704-EBA126DC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BF44AD-13B5-235D-D666-B6C28F19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025F38-B410-C824-C3EF-89E061E6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11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EC1BF7-C4D1-7F1A-4C85-487C0410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B13C1C-D073-DA66-68FE-FB666597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43074C-58DB-4E73-A02F-3CEC946A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6F1C8F-5996-BEC1-E006-369CBCF5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32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37E2A9-2E51-E250-CF13-65893D7A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651988-9B79-9FF4-E001-382F92E8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9A3394-6A98-67F5-4AB3-0B588AB8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01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C8B81-9892-B479-9476-6C6BAE5D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DD9801-7BF4-2AFD-265F-7C2CED9AC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53ABA1-8D66-0B3B-079C-3D594806C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59A924-B5A3-96D0-6046-94C00E08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95BD12-EA0A-6464-3F48-3C684E19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C54E34-87D0-0672-2E7F-EFF16F54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02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FF92F-DC7A-18FF-70AA-3F82BE21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63D4D7-9699-9493-3199-EB1155940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B20D59-A42E-50B6-6414-4978920C8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58442D-413C-1330-6C78-4FF2FD52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4CA63E-4D7B-7D6F-27B0-6F75A0BB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5DBB50-261D-B090-8D6F-8C43A924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13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07044B1-45D3-E1CB-618B-886F94CD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B35AA3-E999-DA66-5268-E47E77AB1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2B5D6B-4BA9-5417-3BB4-AAC02D041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5BB2D0-0DBD-5743-ADB2-05E1C80F23B1}" type="datetimeFigureOut">
              <a:rPr lang="fr-FR" smtClean="0"/>
              <a:t>16/04/2025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0DB13-D20A-2FCA-DDE3-D6F68076C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5D4F11-D567-4CC2-D9FE-37EA2C30B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15B45C-3ABE-B642-B57B-54D2E99FC1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1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sv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1561" y="2492177"/>
            <a:ext cx="1890607" cy="1486647"/>
          </a:xfrm>
          <a:custGeom>
            <a:avLst/>
            <a:gdLst/>
            <a:ahLst/>
            <a:cxnLst/>
            <a:rect l="l" t="t" r="r" b="b"/>
            <a:pathLst>
              <a:path w="2835910" h="2122804">
                <a:moveTo>
                  <a:pt x="187420" y="1598709"/>
                </a:moveTo>
                <a:lnTo>
                  <a:pt x="153206" y="1549947"/>
                </a:lnTo>
                <a:lnTo>
                  <a:pt x="122501" y="1501946"/>
                </a:lnTo>
                <a:lnTo>
                  <a:pt x="95280" y="1454727"/>
                </a:lnTo>
                <a:lnTo>
                  <a:pt x="71519" y="1408308"/>
                </a:lnTo>
                <a:lnTo>
                  <a:pt x="51193" y="1362711"/>
                </a:lnTo>
                <a:lnTo>
                  <a:pt x="34278" y="1317955"/>
                </a:lnTo>
                <a:lnTo>
                  <a:pt x="20749" y="1274062"/>
                </a:lnTo>
                <a:lnTo>
                  <a:pt x="10582" y="1231050"/>
                </a:lnTo>
                <a:lnTo>
                  <a:pt x="3750" y="1188941"/>
                </a:lnTo>
                <a:lnTo>
                  <a:pt x="231" y="1147754"/>
                </a:lnTo>
                <a:lnTo>
                  <a:pt x="0" y="1107510"/>
                </a:lnTo>
                <a:lnTo>
                  <a:pt x="3030" y="1068230"/>
                </a:lnTo>
                <a:lnTo>
                  <a:pt x="9299" y="1029932"/>
                </a:lnTo>
                <a:lnTo>
                  <a:pt x="18782" y="992638"/>
                </a:lnTo>
                <a:lnTo>
                  <a:pt x="31453" y="956367"/>
                </a:lnTo>
                <a:lnTo>
                  <a:pt x="47288" y="921141"/>
                </a:lnTo>
                <a:lnTo>
                  <a:pt x="66263" y="886978"/>
                </a:lnTo>
                <a:lnTo>
                  <a:pt x="88352" y="853900"/>
                </a:lnTo>
                <a:lnTo>
                  <a:pt x="113532" y="821927"/>
                </a:lnTo>
                <a:lnTo>
                  <a:pt x="141777" y="791078"/>
                </a:lnTo>
                <a:lnTo>
                  <a:pt x="173064" y="761375"/>
                </a:lnTo>
                <a:lnTo>
                  <a:pt x="207366" y="732836"/>
                </a:lnTo>
                <a:lnTo>
                  <a:pt x="244660" y="705484"/>
                </a:lnTo>
                <a:lnTo>
                  <a:pt x="284921" y="679337"/>
                </a:lnTo>
                <a:lnTo>
                  <a:pt x="328124" y="654416"/>
                </a:lnTo>
                <a:lnTo>
                  <a:pt x="374245" y="630741"/>
                </a:lnTo>
                <a:lnTo>
                  <a:pt x="418650" y="609096"/>
                </a:lnTo>
                <a:lnTo>
                  <a:pt x="462380" y="587165"/>
                </a:lnTo>
                <a:lnTo>
                  <a:pt x="505182" y="564543"/>
                </a:lnTo>
                <a:lnTo>
                  <a:pt x="546802" y="540827"/>
                </a:lnTo>
                <a:lnTo>
                  <a:pt x="586987" y="515614"/>
                </a:lnTo>
                <a:lnTo>
                  <a:pt x="625483" y="488500"/>
                </a:lnTo>
                <a:lnTo>
                  <a:pt x="662036" y="459080"/>
                </a:lnTo>
                <a:lnTo>
                  <a:pt x="696394" y="426952"/>
                </a:lnTo>
                <a:lnTo>
                  <a:pt x="728303" y="391712"/>
                </a:lnTo>
                <a:lnTo>
                  <a:pt x="757508" y="352956"/>
                </a:lnTo>
                <a:lnTo>
                  <a:pt x="783758" y="310280"/>
                </a:lnTo>
                <a:lnTo>
                  <a:pt x="806798" y="263281"/>
                </a:lnTo>
                <a:lnTo>
                  <a:pt x="826374" y="211555"/>
                </a:lnTo>
                <a:lnTo>
                  <a:pt x="843906" y="178105"/>
                </a:lnTo>
                <a:lnTo>
                  <a:pt x="872493" y="146232"/>
                </a:lnTo>
                <a:lnTo>
                  <a:pt x="909481" y="116742"/>
                </a:lnTo>
                <a:lnTo>
                  <a:pt x="952220" y="90446"/>
                </a:lnTo>
                <a:lnTo>
                  <a:pt x="998056" y="68149"/>
                </a:lnTo>
                <a:lnTo>
                  <a:pt x="1044337" y="50662"/>
                </a:lnTo>
                <a:lnTo>
                  <a:pt x="1088411" y="38790"/>
                </a:lnTo>
                <a:lnTo>
                  <a:pt x="1140197" y="28702"/>
                </a:lnTo>
                <a:lnTo>
                  <a:pt x="1191545" y="20152"/>
                </a:lnTo>
                <a:lnTo>
                  <a:pt x="1242457" y="13125"/>
                </a:lnTo>
                <a:lnTo>
                  <a:pt x="1292933" y="7610"/>
                </a:lnTo>
                <a:lnTo>
                  <a:pt x="1342973" y="3592"/>
                </a:lnTo>
                <a:lnTo>
                  <a:pt x="1392578" y="1060"/>
                </a:lnTo>
                <a:lnTo>
                  <a:pt x="1441748" y="0"/>
                </a:lnTo>
                <a:lnTo>
                  <a:pt x="1490483" y="398"/>
                </a:lnTo>
                <a:lnTo>
                  <a:pt x="1538784" y="2243"/>
                </a:lnTo>
                <a:lnTo>
                  <a:pt x="1586651" y="5520"/>
                </a:lnTo>
                <a:lnTo>
                  <a:pt x="1634084" y="10217"/>
                </a:lnTo>
                <a:lnTo>
                  <a:pt x="1681083" y="16321"/>
                </a:lnTo>
                <a:lnTo>
                  <a:pt x="1727650" y="23819"/>
                </a:lnTo>
                <a:lnTo>
                  <a:pt x="1773784" y="32697"/>
                </a:lnTo>
                <a:lnTo>
                  <a:pt x="1819486" y="42944"/>
                </a:lnTo>
                <a:lnTo>
                  <a:pt x="1864756" y="54545"/>
                </a:lnTo>
                <a:lnTo>
                  <a:pt x="1909595" y="67487"/>
                </a:lnTo>
                <a:lnTo>
                  <a:pt x="1954002" y="81759"/>
                </a:lnTo>
                <a:lnTo>
                  <a:pt x="1997978" y="97345"/>
                </a:lnTo>
                <a:lnTo>
                  <a:pt x="2041524" y="114235"/>
                </a:lnTo>
                <a:lnTo>
                  <a:pt x="2084639" y="132414"/>
                </a:lnTo>
                <a:lnTo>
                  <a:pt x="2127325" y="151869"/>
                </a:lnTo>
                <a:lnTo>
                  <a:pt x="2169581" y="172588"/>
                </a:lnTo>
                <a:lnTo>
                  <a:pt x="2211408" y="194557"/>
                </a:lnTo>
                <a:lnTo>
                  <a:pt x="2252806" y="217764"/>
                </a:lnTo>
                <a:lnTo>
                  <a:pt x="2293776" y="242195"/>
                </a:lnTo>
                <a:lnTo>
                  <a:pt x="2334318" y="267837"/>
                </a:lnTo>
                <a:lnTo>
                  <a:pt x="2374432" y="294677"/>
                </a:lnTo>
                <a:lnTo>
                  <a:pt x="2414118" y="322703"/>
                </a:lnTo>
                <a:lnTo>
                  <a:pt x="2453377" y="351901"/>
                </a:lnTo>
                <a:lnTo>
                  <a:pt x="2492210" y="382258"/>
                </a:lnTo>
                <a:lnTo>
                  <a:pt x="2530616" y="413762"/>
                </a:lnTo>
                <a:lnTo>
                  <a:pt x="2568596" y="446398"/>
                </a:lnTo>
                <a:lnTo>
                  <a:pt x="2606151" y="480155"/>
                </a:lnTo>
                <a:lnTo>
                  <a:pt x="2643280" y="515018"/>
                </a:lnTo>
                <a:lnTo>
                  <a:pt x="2679984" y="550976"/>
                </a:lnTo>
                <a:lnTo>
                  <a:pt x="2710096" y="584887"/>
                </a:lnTo>
                <a:lnTo>
                  <a:pt x="2737731" y="623489"/>
                </a:lnTo>
                <a:lnTo>
                  <a:pt x="2762581" y="665861"/>
                </a:lnTo>
                <a:lnTo>
                  <a:pt x="2784336" y="711081"/>
                </a:lnTo>
                <a:lnTo>
                  <a:pt x="2802688" y="758227"/>
                </a:lnTo>
                <a:lnTo>
                  <a:pt x="2817329" y="806376"/>
                </a:lnTo>
                <a:lnTo>
                  <a:pt x="2827948" y="854608"/>
                </a:lnTo>
                <a:lnTo>
                  <a:pt x="2834238" y="902000"/>
                </a:lnTo>
                <a:lnTo>
                  <a:pt x="2835889" y="947630"/>
                </a:lnTo>
                <a:lnTo>
                  <a:pt x="2834480" y="998997"/>
                </a:lnTo>
                <a:lnTo>
                  <a:pt x="2832053" y="1050436"/>
                </a:lnTo>
                <a:lnTo>
                  <a:pt x="2828640" y="1101920"/>
                </a:lnTo>
                <a:lnTo>
                  <a:pt x="2824275" y="1153423"/>
                </a:lnTo>
                <a:lnTo>
                  <a:pt x="2818990" y="1204918"/>
                </a:lnTo>
                <a:lnTo>
                  <a:pt x="2812818" y="1256380"/>
                </a:lnTo>
                <a:lnTo>
                  <a:pt x="2805791" y="1307781"/>
                </a:lnTo>
                <a:lnTo>
                  <a:pt x="2797943" y="1359095"/>
                </a:lnTo>
                <a:lnTo>
                  <a:pt x="2789305" y="1410296"/>
                </a:lnTo>
                <a:lnTo>
                  <a:pt x="2779911" y="1461357"/>
                </a:lnTo>
                <a:lnTo>
                  <a:pt x="2769793" y="1512252"/>
                </a:lnTo>
                <a:lnTo>
                  <a:pt x="2758984" y="1562955"/>
                </a:lnTo>
                <a:lnTo>
                  <a:pt x="2747516" y="1613439"/>
                </a:lnTo>
                <a:lnTo>
                  <a:pt x="2735422" y="1663678"/>
                </a:lnTo>
                <a:lnTo>
                  <a:pt x="2722735" y="1713645"/>
                </a:lnTo>
                <a:lnTo>
                  <a:pt x="2706829" y="1756787"/>
                </a:lnTo>
                <a:lnTo>
                  <a:pt x="2682322" y="1800277"/>
                </a:lnTo>
                <a:lnTo>
                  <a:pt x="2650889" y="1842427"/>
                </a:lnTo>
                <a:lnTo>
                  <a:pt x="2614207" y="1881550"/>
                </a:lnTo>
                <a:lnTo>
                  <a:pt x="2573951" y="1915957"/>
                </a:lnTo>
                <a:lnTo>
                  <a:pt x="2531797" y="1943960"/>
                </a:lnTo>
                <a:lnTo>
                  <a:pt x="2489421" y="1963871"/>
                </a:lnTo>
                <a:lnTo>
                  <a:pt x="2440265" y="1981309"/>
                </a:lnTo>
                <a:lnTo>
                  <a:pt x="2391145" y="1997727"/>
                </a:lnTo>
                <a:lnTo>
                  <a:pt x="2342062" y="2013128"/>
                </a:lnTo>
                <a:lnTo>
                  <a:pt x="2293018" y="2027512"/>
                </a:lnTo>
                <a:lnTo>
                  <a:pt x="2244013" y="2040880"/>
                </a:lnTo>
                <a:lnTo>
                  <a:pt x="2195050" y="2053234"/>
                </a:lnTo>
                <a:lnTo>
                  <a:pt x="2146130" y="2064574"/>
                </a:lnTo>
                <a:lnTo>
                  <a:pt x="2097254" y="2074902"/>
                </a:lnTo>
                <a:lnTo>
                  <a:pt x="2048425" y="2084219"/>
                </a:lnTo>
                <a:lnTo>
                  <a:pt x="1999642" y="2092526"/>
                </a:lnTo>
                <a:lnTo>
                  <a:pt x="1950909" y="2099824"/>
                </a:lnTo>
                <a:lnTo>
                  <a:pt x="1902226" y="2106114"/>
                </a:lnTo>
                <a:lnTo>
                  <a:pt x="1853594" y="2111397"/>
                </a:lnTo>
                <a:lnTo>
                  <a:pt x="1805016" y="2115675"/>
                </a:lnTo>
                <a:lnTo>
                  <a:pt x="1756493" y="2118948"/>
                </a:lnTo>
                <a:lnTo>
                  <a:pt x="1708026" y="2121218"/>
                </a:lnTo>
                <a:lnTo>
                  <a:pt x="1659617" y="2122485"/>
                </a:lnTo>
                <a:lnTo>
                  <a:pt x="1611266" y="2122752"/>
                </a:lnTo>
                <a:lnTo>
                  <a:pt x="1562977" y="2122018"/>
                </a:lnTo>
                <a:lnTo>
                  <a:pt x="1514749" y="2120285"/>
                </a:lnTo>
                <a:lnTo>
                  <a:pt x="1466586" y="2117555"/>
                </a:lnTo>
                <a:lnTo>
                  <a:pt x="1418487" y="2113827"/>
                </a:lnTo>
                <a:lnTo>
                  <a:pt x="1370455" y="2109104"/>
                </a:lnTo>
                <a:lnTo>
                  <a:pt x="1322491" y="2103387"/>
                </a:lnTo>
                <a:lnTo>
                  <a:pt x="1274596" y="2096676"/>
                </a:lnTo>
                <a:lnTo>
                  <a:pt x="1226773" y="2088973"/>
                </a:lnTo>
                <a:lnTo>
                  <a:pt x="1179021" y="2080279"/>
                </a:lnTo>
                <a:lnTo>
                  <a:pt x="1131344" y="2070595"/>
                </a:lnTo>
                <a:lnTo>
                  <a:pt x="1083742" y="2059921"/>
                </a:lnTo>
                <a:lnTo>
                  <a:pt x="1036218" y="2048260"/>
                </a:lnTo>
                <a:lnTo>
                  <a:pt x="988771" y="2035613"/>
                </a:lnTo>
                <a:lnTo>
                  <a:pt x="941404" y="2021979"/>
                </a:lnTo>
                <a:lnTo>
                  <a:pt x="894119" y="2007361"/>
                </a:lnTo>
                <a:lnTo>
                  <a:pt x="846916" y="1991760"/>
                </a:lnTo>
                <a:lnTo>
                  <a:pt x="799798" y="1975177"/>
                </a:lnTo>
                <a:lnTo>
                  <a:pt x="752766" y="1957612"/>
                </a:lnTo>
                <a:lnTo>
                  <a:pt x="705820" y="1939067"/>
                </a:lnTo>
                <a:lnTo>
                  <a:pt x="658964" y="1919543"/>
                </a:lnTo>
                <a:lnTo>
                  <a:pt x="612197" y="1899042"/>
                </a:lnTo>
                <a:lnTo>
                  <a:pt x="565522" y="1877564"/>
                </a:lnTo>
                <a:lnTo>
                  <a:pt x="518940" y="1855110"/>
                </a:lnTo>
                <a:lnTo>
                  <a:pt x="472453" y="1831682"/>
                </a:lnTo>
                <a:lnTo>
                  <a:pt x="419396" y="1800546"/>
                </a:lnTo>
                <a:lnTo>
                  <a:pt x="369998" y="1765046"/>
                </a:lnTo>
                <a:lnTo>
                  <a:pt x="324530" y="1727371"/>
                </a:lnTo>
                <a:lnTo>
                  <a:pt x="283265" y="1689711"/>
                </a:lnTo>
                <a:lnTo>
                  <a:pt x="214438" y="1623190"/>
                </a:lnTo>
                <a:lnTo>
                  <a:pt x="187420" y="1598709"/>
                </a:lnTo>
                <a:close/>
              </a:path>
            </a:pathLst>
          </a:custGeom>
          <a:solidFill>
            <a:srgbClr val="8CCBD9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4103327" y="3694748"/>
            <a:ext cx="3103457" cy="1275926"/>
          </a:xfrm>
          <a:custGeom>
            <a:avLst/>
            <a:gdLst/>
            <a:ahLst/>
            <a:cxnLst/>
            <a:rect l="l" t="t" r="r" b="b"/>
            <a:pathLst>
              <a:path w="4655184" h="1913890">
                <a:moveTo>
                  <a:pt x="4184421" y="1676819"/>
                </a:moveTo>
                <a:lnTo>
                  <a:pt x="4142180" y="1704008"/>
                </a:lnTo>
                <a:lnTo>
                  <a:pt x="4098219" y="1729166"/>
                </a:lnTo>
                <a:lnTo>
                  <a:pt x="4052615" y="1752351"/>
                </a:lnTo>
                <a:lnTo>
                  <a:pt x="4005447" y="1773622"/>
                </a:lnTo>
                <a:lnTo>
                  <a:pt x="3956794" y="1793035"/>
                </a:lnTo>
                <a:lnTo>
                  <a:pt x="3913816" y="1808428"/>
                </a:lnTo>
                <a:lnTo>
                  <a:pt x="3870224" y="1822645"/>
                </a:lnTo>
                <a:lnTo>
                  <a:pt x="3826041" y="1835714"/>
                </a:lnTo>
                <a:lnTo>
                  <a:pt x="3781287" y="1847663"/>
                </a:lnTo>
                <a:lnTo>
                  <a:pt x="3735985" y="1858519"/>
                </a:lnTo>
                <a:lnTo>
                  <a:pt x="3690157" y="1868309"/>
                </a:lnTo>
                <a:lnTo>
                  <a:pt x="3643825" y="1877061"/>
                </a:lnTo>
                <a:lnTo>
                  <a:pt x="3597009" y="1884802"/>
                </a:lnTo>
                <a:lnTo>
                  <a:pt x="3549733" y="1891560"/>
                </a:lnTo>
                <a:lnTo>
                  <a:pt x="3502018" y="1897363"/>
                </a:lnTo>
                <a:lnTo>
                  <a:pt x="3453885" y="1902236"/>
                </a:lnTo>
                <a:lnTo>
                  <a:pt x="3405358" y="1906209"/>
                </a:lnTo>
                <a:lnTo>
                  <a:pt x="3356456" y="1909308"/>
                </a:lnTo>
                <a:lnTo>
                  <a:pt x="3307203" y="1911561"/>
                </a:lnTo>
                <a:lnTo>
                  <a:pt x="3257620" y="1912995"/>
                </a:lnTo>
                <a:lnTo>
                  <a:pt x="3207730" y="1913638"/>
                </a:lnTo>
                <a:lnTo>
                  <a:pt x="3157552" y="1913517"/>
                </a:lnTo>
                <a:lnTo>
                  <a:pt x="3107111" y="1912659"/>
                </a:lnTo>
                <a:lnTo>
                  <a:pt x="3056427" y="1911092"/>
                </a:lnTo>
                <a:lnTo>
                  <a:pt x="3005522" y="1908844"/>
                </a:lnTo>
                <a:lnTo>
                  <a:pt x="2954418" y="1905941"/>
                </a:lnTo>
                <a:lnTo>
                  <a:pt x="2903138" y="1902412"/>
                </a:lnTo>
                <a:lnTo>
                  <a:pt x="2851702" y="1898283"/>
                </a:lnTo>
                <a:lnTo>
                  <a:pt x="2800132" y="1893582"/>
                </a:lnTo>
                <a:lnTo>
                  <a:pt x="2748451" y="1888337"/>
                </a:lnTo>
                <a:lnTo>
                  <a:pt x="2696681" y="1882575"/>
                </a:lnTo>
                <a:lnTo>
                  <a:pt x="2644842" y="1876322"/>
                </a:lnTo>
                <a:lnTo>
                  <a:pt x="2592958" y="1869608"/>
                </a:lnTo>
                <a:lnTo>
                  <a:pt x="2541049" y="1862459"/>
                </a:lnTo>
                <a:lnTo>
                  <a:pt x="2489137" y="1854902"/>
                </a:lnTo>
                <a:lnTo>
                  <a:pt x="2437246" y="1846966"/>
                </a:lnTo>
                <a:lnTo>
                  <a:pt x="2385395" y="1838676"/>
                </a:lnTo>
                <a:lnTo>
                  <a:pt x="2333607" y="1830062"/>
                </a:lnTo>
                <a:lnTo>
                  <a:pt x="2281905" y="1821150"/>
                </a:lnTo>
                <a:lnTo>
                  <a:pt x="2230309" y="1811967"/>
                </a:lnTo>
                <a:lnTo>
                  <a:pt x="2178841" y="1802542"/>
                </a:lnTo>
                <a:lnTo>
                  <a:pt x="2127524" y="1792901"/>
                </a:lnTo>
                <a:lnTo>
                  <a:pt x="2076380" y="1783073"/>
                </a:lnTo>
                <a:lnTo>
                  <a:pt x="2025429" y="1773083"/>
                </a:lnTo>
                <a:lnTo>
                  <a:pt x="1974694" y="1762961"/>
                </a:lnTo>
                <a:lnTo>
                  <a:pt x="1924197" y="1752732"/>
                </a:lnTo>
                <a:lnTo>
                  <a:pt x="1873959" y="1742426"/>
                </a:lnTo>
                <a:lnTo>
                  <a:pt x="1824003" y="1732068"/>
                </a:lnTo>
                <a:lnTo>
                  <a:pt x="1774350" y="1721687"/>
                </a:lnTo>
                <a:lnTo>
                  <a:pt x="1725022" y="1711309"/>
                </a:lnTo>
                <a:lnTo>
                  <a:pt x="1531397" y="1670388"/>
                </a:lnTo>
                <a:lnTo>
                  <a:pt x="1484022" y="1660442"/>
                </a:lnTo>
                <a:lnTo>
                  <a:pt x="1437103" y="1650664"/>
                </a:lnTo>
                <a:lnTo>
                  <a:pt x="1390661" y="1641082"/>
                </a:lnTo>
                <a:lnTo>
                  <a:pt x="1344719" y="1631724"/>
                </a:lnTo>
                <a:lnTo>
                  <a:pt x="1299299" y="1622616"/>
                </a:lnTo>
                <a:lnTo>
                  <a:pt x="1254422" y="1613786"/>
                </a:lnTo>
                <a:lnTo>
                  <a:pt x="1210111" y="1605262"/>
                </a:lnTo>
                <a:lnTo>
                  <a:pt x="1166386" y="1597071"/>
                </a:lnTo>
                <a:lnTo>
                  <a:pt x="1123270" y="1589240"/>
                </a:lnTo>
                <a:lnTo>
                  <a:pt x="1080785" y="1581797"/>
                </a:lnTo>
                <a:lnTo>
                  <a:pt x="1038952" y="1574769"/>
                </a:lnTo>
                <a:lnTo>
                  <a:pt x="997793" y="1568184"/>
                </a:lnTo>
                <a:lnTo>
                  <a:pt x="957331" y="1562069"/>
                </a:lnTo>
                <a:lnTo>
                  <a:pt x="905053" y="1554546"/>
                </a:lnTo>
                <a:lnTo>
                  <a:pt x="799730" y="1539665"/>
                </a:lnTo>
                <a:lnTo>
                  <a:pt x="747077" y="1532031"/>
                </a:lnTo>
                <a:lnTo>
                  <a:pt x="694691" y="1524085"/>
                </a:lnTo>
                <a:lnTo>
                  <a:pt x="642768" y="1515689"/>
                </a:lnTo>
                <a:lnTo>
                  <a:pt x="591505" y="1506706"/>
                </a:lnTo>
                <a:lnTo>
                  <a:pt x="541097" y="1496998"/>
                </a:lnTo>
                <a:lnTo>
                  <a:pt x="491740" y="1486427"/>
                </a:lnTo>
                <a:lnTo>
                  <a:pt x="443630" y="1474856"/>
                </a:lnTo>
                <a:lnTo>
                  <a:pt x="396964" y="1462146"/>
                </a:lnTo>
                <a:lnTo>
                  <a:pt x="351938" y="1448161"/>
                </a:lnTo>
                <a:lnTo>
                  <a:pt x="308746" y="1432762"/>
                </a:lnTo>
                <a:lnTo>
                  <a:pt x="267587" y="1415813"/>
                </a:lnTo>
                <a:lnTo>
                  <a:pt x="213944" y="1389269"/>
                </a:lnTo>
                <a:lnTo>
                  <a:pt x="166495" y="1360168"/>
                </a:lnTo>
                <a:lnTo>
                  <a:pt x="125159" y="1328788"/>
                </a:lnTo>
                <a:lnTo>
                  <a:pt x="89852" y="1295409"/>
                </a:lnTo>
                <a:lnTo>
                  <a:pt x="60491" y="1260310"/>
                </a:lnTo>
                <a:lnTo>
                  <a:pt x="36995" y="1223769"/>
                </a:lnTo>
                <a:lnTo>
                  <a:pt x="19280" y="1186065"/>
                </a:lnTo>
                <a:lnTo>
                  <a:pt x="7265" y="1147478"/>
                </a:lnTo>
                <a:lnTo>
                  <a:pt x="865" y="1108287"/>
                </a:lnTo>
                <a:lnTo>
                  <a:pt x="0" y="1068769"/>
                </a:lnTo>
                <a:lnTo>
                  <a:pt x="4585" y="1029205"/>
                </a:lnTo>
                <a:lnTo>
                  <a:pt x="14539" y="989873"/>
                </a:lnTo>
                <a:lnTo>
                  <a:pt x="43501" y="921148"/>
                </a:lnTo>
                <a:lnTo>
                  <a:pt x="62749" y="887170"/>
                </a:lnTo>
                <a:lnTo>
                  <a:pt x="84978" y="853470"/>
                </a:lnTo>
                <a:lnTo>
                  <a:pt x="110039" y="820066"/>
                </a:lnTo>
                <a:lnTo>
                  <a:pt x="137784" y="786976"/>
                </a:lnTo>
                <a:lnTo>
                  <a:pt x="168064" y="754215"/>
                </a:lnTo>
                <a:lnTo>
                  <a:pt x="200732" y="721802"/>
                </a:lnTo>
                <a:lnTo>
                  <a:pt x="235640" y="689753"/>
                </a:lnTo>
                <a:lnTo>
                  <a:pt x="272638" y="658086"/>
                </a:lnTo>
                <a:lnTo>
                  <a:pt x="311580" y="626817"/>
                </a:lnTo>
                <a:lnTo>
                  <a:pt x="352316" y="595964"/>
                </a:lnTo>
                <a:lnTo>
                  <a:pt x="394698" y="565544"/>
                </a:lnTo>
                <a:lnTo>
                  <a:pt x="438578" y="535574"/>
                </a:lnTo>
                <a:lnTo>
                  <a:pt x="483808" y="506071"/>
                </a:lnTo>
                <a:lnTo>
                  <a:pt x="530239" y="477052"/>
                </a:lnTo>
                <a:lnTo>
                  <a:pt x="577724" y="448535"/>
                </a:lnTo>
                <a:lnTo>
                  <a:pt x="626114" y="420536"/>
                </a:lnTo>
                <a:lnTo>
                  <a:pt x="675261" y="393072"/>
                </a:lnTo>
                <a:lnTo>
                  <a:pt x="725016" y="366162"/>
                </a:lnTo>
                <a:lnTo>
                  <a:pt x="775232" y="339821"/>
                </a:lnTo>
                <a:lnTo>
                  <a:pt x="825760" y="314067"/>
                </a:lnTo>
                <a:lnTo>
                  <a:pt x="876452" y="288917"/>
                </a:lnTo>
                <a:lnTo>
                  <a:pt x="927159" y="264388"/>
                </a:lnTo>
                <a:lnTo>
                  <a:pt x="977734" y="240497"/>
                </a:lnTo>
                <a:lnTo>
                  <a:pt x="1023225" y="219799"/>
                </a:lnTo>
                <a:lnTo>
                  <a:pt x="1068835" y="200131"/>
                </a:lnTo>
                <a:lnTo>
                  <a:pt x="1114573" y="181477"/>
                </a:lnTo>
                <a:lnTo>
                  <a:pt x="1160450" y="163824"/>
                </a:lnTo>
                <a:lnTo>
                  <a:pt x="1206475" y="147159"/>
                </a:lnTo>
                <a:lnTo>
                  <a:pt x="1252656" y="131468"/>
                </a:lnTo>
                <a:lnTo>
                  <a:pt x="1299005" y="116737"/>
                </a:lnTo>
                <a:lnTo>
                  <a:pt x="1345530" y="102953"/>
                </a:lnTo>
                <a:lnTo>
                  <a:pt x="1392241" y="90102"/>
                </a:lnTo>
                <a:lnTo>
                  <a:pt x="1439147" y="78170"/>
                </a:lnTo>
                <a:lnTo>
                  <a:pt x="1486258" y="67144"/>
                </a:lnTo>
                <a:lnTo>
                  <a:pt x="1533584" y="57009"/>
                </a:lnTo>
                <a:lnTo>
                  <a:pt x="1581134" y="47753"/>
                </a:lnTo>
                <a:lnTo>
                  <a:pt x="1628918" y="39362"/>
                </a:lnTo>
                <a:lnTo>
                  <a:pt x="1676944" y="31822"/>
                </a:lnTo>
                <a:lnTo>
                  <a:pt x="1725223" y="25119"/>
                </a:lnTo>
                <a:lnTo>
                  <a:pt x="1773765" y="19240"/>
                </a:lnTo>
                <a:lnTo>
                  <a:pt x="1822578" y="14170"/>
                </a:lnTo>
                <a:lnTo>
                  <a:pt x="1871673" y="9898"/>
                </a:lnTo>
                <a:lnTo>
                  <a:pt x="1921058" y="6407"/>
                </a:lnTo>
                <a:lnTo>
                  <a:pt x="1970744" y="3686"/>
                </a:lnTo>
                <a:lnTo>
                  <a:pt x="2020740" y="1720"/>
                </a:lnTo>
                <a:lnTo>
                  <a:pt x="2071055" y="496"/>
                </a:lnTo>
                <a:lnTo>
                  <a:pt x="2121700" y="0"/>
                </a:lnTo>
                <a:lnTo>
                  <a:pt x="2172683" y="218"/>
                </a:lnTo>
                <a:lnTo>
                  <a:pt x="2224014" y="1136"/>
                </a:lnTo>
                <a:lnTo>
                  <a:pt x="2275702" y="2742"/>
                </a:lnTo>
                <a:lnTo>
                  <a:pt x="2327758" y="5021"/>
                </a:lnTo>
                <a:lnTo>
                  <a:pt x="2380191" y="7960"/>
                </a:lnTo>
                <a:lnTo>
                  <a:pt x="2433010" y="11545"/>
                </a:lnTo>
                <a:lnTo>
                  <a:pt x="2486224" y="15762"/>
                </a:lnTo>
                <a:lnTo>
                  <a:pt x="2539845" y="20598"/>
                </a:lnTo>
                <a:lnTo>
                  <a:pt x="2593880" y="26039"/>
                </a:lnTo>
                <a:lnTo>
                  <a:pt x="2648339" y="32071"/>
                </a:lnTo>
                <a:lnTo>
                  <a:pt x="2703232" y="38681"/>
                </a:lnTo>
                <a:lnTo>
                  <a:pt x="2753007" y="44869"/>
                </a:lnTo>
                <a:lnTo>
                  <a:pt x="3008270" y="76192"/>
                </a:lnTo>
                <a:lnTo>
                  <a:pt x="3060208" y="82654"/>
                </a:lnTo>
                <a:lnTo>
                  <a:pt x="3112311" y="89222"/>
                </a:lnTo>
                <a:lnTo>
                  <a:pt x="3164522" y="95914"/>
                </a:lnTo>
                <a:lnTo>
                  <a:pt x="3216784" y="102747"/>
                </a:lnTo>
                <a:lnTo>
                  <a:pt x="3269043" y="109737"/>
                </a:lnTo>
                <a:lnTo>
                  <a:pt x="3321241" y="116904"/>
                </a:lnTo>
                <a:lnTo>
                  <a:pt x="3373323" y="124263"/>
                </a:lnTo>
                <a:lnTo>
                  <a:pt x="3425232" y="131832"/>
                </a:lnTo>
                <a:lnTo>
                  <a:pt x="3476912" y="139629"/>
                </a:lnTo>
                <a:lnTo>
                  <a:pt x="3528308" y="147671"/>
                </a:lnTo>
                <a:lnTo>
                  <a:pt x="3579363" y="155975"/>
                </a:lnTo>
                <a:lnTo>
                  <a:pt x="3630020" y="164558"/>
                </a:lnTo>
                <a:lnTo>
                  <a:pt x="3680225" y="173439"/>
                </a:lnTo>
                <a:lnTo>
                  <a:pt x="3729920" y="182633"/>
                </a:lnTo>
                <a:lnTo>
                  <a:pt x="3779049" y="192159"/>
                </a:lnTo>
                <a:lnTo>
                  <a:pt x="3827557" y="202033"/>
                </a:lnTo>
                <a:lnTo>
                  <a:pt x="3875387" y="212274"/>
                </a:lnTo>
                <a:lnTo>
                  <a:pt x="3922483" y="222898"/>
                </a:lnTo>
                <a:lnTo>
                  <a:pt x="3968789" y="233923"/>
                </a:lnTo>
                <a:lnTo>
                  <a:pt x="4014249" y="245366"/>
                </a:lnTo>
                <a:lnTo>
                  <a:pt x="4071335" y="261259"/>
                </a:lnTo>
                <a:lnTo>
                  <a:pt x="4125437" y="278553"/>
                </a:lnTo>
                <a:lnTo>
                  <a:pt x="4176603" y="297194"/>
                </a:lnTo>
                <a:lnTo>
                  <a:pt x="4224878" y="317130"/>
                </a:lnTo>
                <a:lnTo>
                  <a:pt x="4270310" y="338308"/>
                </a:lnTo>
                <a:lnTo>
                  <a:pt x="4312943" y="360675"/>
                </a:lnTo>
                <a:lnTo>
                  <a:pt x="4352826" y="384177"/>
                </a:lnTo>
                <a:lnTo>
                  <a:pt x="4390004" y="408763"/>
                </a:lnTo>
                <a:lnTo>
                  <a:pt x="4424523" y="434378"/>
                </a:lnTo>
                <a:lnTo>
                  <a:pt x="4456431" y="460971"/>
                </a:lnTo>
                <a:lnTo>
                  <a:pt x="4485773" y="488487"/>
                </a:lnTo>
                <a:lnTo>
                  <a:pt x="4512596" y="516875"/>
                </a:lnTo>
                <a:lnTo>
                  <a:pt x="4558869" y="576051"/>
                </a:lnTo>
                <a:lnTo>
                  <a:pt x="4595623" y="638075"/>
                </a:lnTo>
                <a:lnTo>
                  <a:pt x="4623228" y="702524"/>
                </a:lnTo>
                <a:lnTo>
                  <a:pt x="4642056" y="768974"/>
                </a:lnTo>
                <a:lnTo>
                  <a:pt x="4652478" y="837000"/>
                </a:lnTo>
                <a:lnTo>
                  <a:pt x="4654865" y="906180"/>
                </a:lnTo>
                <a:lnTo>
                  <a:pt x="4653161" y="941069"/>
                </a:lnTo>
                <a:lnTo>
                  <a:pt x="4644192" y="1011184"/>
                </a:lnTo>
                <a:lnTo>
                  <a:pt x="4628115" y="1081392"/>
                </a:lnTo>
                <a:lnTo>
                  <a:pt x="4605303" y="1151270"/>
                </a:lnTo>
                <a:lnTo>
                  <a:pt x="4576126" y="1220393"/>
                </a:lnTo>
                <a:lnTo>
                  <a:pt x="4540956" y="1288339"/>
                </a:lnTo>
                <a:lnTo>
                  <a:pt x="4521239" y="1321737"/>
                </a:lnTo>
                <a:lnTo>
                  <a:pt x="4500164" y="1354683"/>
                </a:lnTo>
                <a:lnTo>
                  <a:pt x="4477775" y="1387122"/>
                </a:lnTo>
                <a:lnTo>
                  <a:pt x="4454121" y="1419001"/>
                </a:lnTo>
                <a:lnTo>
                  <a:pt x="4429246" y="1450268"/>
                </a:lnTo>
                <a:lnTo>
                  <a:pt x="4403198" y="1480870"/>
                </a:lnTo>
                <a:lnTo>
                  <a:pt x="4376023" y="1510754"/>
                </a:lnTo>
                <a:lnTo>
                  <a:pt x="4347767" y="1539866"/>
                </a:lnTo>
                <a:lnTo>
                  <a:pt x="4318477" y="1568154"/>
                </a:lnTo>
                <a:lnTo>
                  <a:pt x="4288199" y="1595565"/>
                </a:lnTo>
                <a:lnTo>
                  <a:pt x="4256979" y="1622046"/>
                </a:lnTo>
                <a:lnTo>
                  <a:pt x="4224864" y="1647543"/>
                </a:lnTo>
                <a:lnTo>
                  <a:pt x="4184421" y="1676819"/>
                </a:lnTo>
                <a:close/>
              </a:path>
            </a:pathLst>
          </a:custGeom>
          <a:solidFill>
            <a:srgbClr val="0A1D60">
              <a:alpha val="148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874426" y="4826291"/>
            <a:ext cx="1762337" cy="1258993"/>
          </a:xfrm>
          <a:custGeom>
            <a:avLst/>
            <a:gdLst/>
            <a:ahLst/>
            <a:cxnLst/>
            <a:rect l="l" t="t" r="r" b="b"/>
            <a:pathLst>
              <a:path w="2643504" h="1888490">
                <a:moveTo>
                  <a:pt x="1334636" y="0"/>
                </a:moveTo>
                <a:lnTo>
                  <a:pt x="1284925" y="647"/>
                </a:lnTo>
                <a:lnTo>
                  <a:pt x="1235177" y="2329"/>
                </a:lnTo>
                <a:lnTo>
                  <a:pt x="1185412" y="4984"/>
                </a:lnTo>
                <a:lnTo>
                  <a:pt x="1135649" y="8552"/>
                </a:lnTo>
                <a:lnTo>
                  <a:pt x="1085906" y="12972"/>
                </a:lnTo>
                <a:lnTo>
                  <a:pt x="1036202" y="18182"/>
                </a:lnTo>
                <a:lnTo>
                  <a:pt x="986555" y="24123"/>
                </a:lnTo>
                <a:lnTo>
                  <a:pt x="936985" y="30732"/>
                </a:lnTo>
                <a:lnTo>
                  <a:pt x="887511" y="37949"/>
                </a:lnTo>
                <a:lnTo>
                  <a:pt x="838150" y="45713"/>
                </a:lnTo>
                <a:lnTo>
                  <a:pt x="788922" y="53963"/>
                </a:lnTo>
                <a:lnTo>
                  <a:pt x="739845" y="62638"/>
                </a:lnTo>
                <a:lnTo>
                  <a:pt x="689505" y="72111"/>
                </a:lnTo>
                <a:lnTo>
                  <a:pt x="639237" y="82794"/>
                </a:lnTo>
                <a:lnTo>
                  <a:pt x="589477" y="95340"/>
                </a:lnTo>
                <a:lnTo>
                  <a:pt x="540665" y="110399"/>
                </a:lnTo>
                <a:lnTo>
                  <a:pt x="493238" y="128622"/>
                </a:lnTo>
                <a:lnTo>
                  <a:pt x="447633" y="150661"/>
                </a:lnTo>
                <a:lnTo>
                  <a:pt x="404290" y="177166"/>
                </a:lnTo>
                <a:lnTo>
                  <a:pt x="364911" y="207461"/>
                </a:lnTo>
                <a:lnTo>
                  <a:pt x="328786" y="241384"/>
                </a:lnTo>
                <a:lnTo>
                  <a:pt x="295571" y="278360"/>
                </a:lnTo>
                <a:lnTo>
                  <a:pt x="264925" y="317814"/>
                </a:lnTo>
                <a:lnTo>
                  <a:pt x="236504" y="359172"/>
                </a:lnTo>
                <a:lnTo>
                  <a:pt x="209965" y="401859"/>
                </a:lnTo>
                <a:lnTo>
                  <a:pt x="184965" y="445301"/>
                </a:lnTo>
                <a:lnTo>
                  <a:pt x="161277" y="487670"/>
                </a:lnTo>
                <a:lnTo>
                  <a:pt x="137811" y="529959"/>
                </a:lnTo>
                <a:lnTo>
                  <a:pt x="114954" y="572132"/>
                </a:lnTo>
                <a:lnTo>
                  <a:pt x="93088" y="614150"/>
                </a:lnTo>
                <a:lnTo>
                  <a:pt x="72598" y="655976"/>
                </a:lnTo>
                <a:lnTo>
                  <a:pt x="53869" y="697572"/>
                </a:lnTo>
                <a:lnTo>
                  <a:pt x="37286" y="738902"/>
                </a:lnTo>
                <a:lnTo>
                  <a:pt x="23232" y="779928"/>
                </a:lnTo>
                <a:lnTo>
                  <a:pt x="12092" y="820611"/>
                </a:lnTo>
                <a:lnTo>
                  <a:pt x="4250" y="860916"/>
                </a:lnTo>
                <a:lnTo>
                  <a:pt x="91" y="900803"/>
                </a:lnTo>
                <a:lnTo>
                  <a:pt x="0" y="940237"/>
                </a:lnTo>
                <a:lnTo>
                  <a:pt x="4360" y="979178"/>
                </a:lnTo>
                <a:lnTo>
                  <a:pt x="13556" y="1017590"/>
                </a:lnTo>
                <a:lnTo>
                  <a:pt x="27972" y="1055436"/>
                </a:lnTo>
                <a:lnTo>
                  <a:pt x="47994" y="1092678"/>
                </a:lnTo>
                <a:lnTo>
                  <a:pt x="74005" y="1129277"/>
                </a:lnTo>
                <a:lnTo>
                  <a:pt x="106390" y="1165198"/>
                </a:lnTo>
                <a:lnTo>
                  <a:pt x="145533" y="1200402"/>
                </a:lnTo>
                <a:lnTo>
                  <a:pt x="174857" y="1226256"/>
                </a:lnTo>
                <a:lnTo>
                  <a:pt x="203244" y="1254762"/>
                </a:lnTo>
                <a:lnTo>
                  <a:pt x="230849" y="1285474"/>
                </a:lnTo>
                <a:lnTo>
                  <a:pt x="257834" y="1317941"/>
                </a:lnTo>
                <a:lnTo>
                  <a:pt x="284355" y="1351714"/>
                </a:lnTo>
                <a:lnTo>
                  <a:pt x="310571" y="1386345"/>
                </a:lnTo>
                <a:lnTo>
                  <a:pt x="362723" y="1456386"/>
                </a:lnTo>
                <a:lnTo>
                  <a:pt x="388976" y="1490897"/>
                </a:lnTo>
                <a:lnTo>
                  <a:pt x="415557" y="1524470"/>
                </a:lnTo>
                <a:lnTo>
                  <a:pt x="442627" y="1556657"/>
                </a:lnTo>
                <a:lnTo>
                  <a:pt x="470343" y="1587007"/>
                </a:lnTo>
                <a:lnTo>
                  <a:pt x="498863" y="1615074"/>
                </a:lnTo>
                <a:lnTo>
                  <a:pt x="528346" y="1640406"/>
                </a:lnTo>
                <a:lnTo>
                  <a:pt x="590836" y="1681076"/>
                </a:lnTo>
                <a:lnTo>
                  <a:pt x="659079" y="1705425"/>
                </a:lnTo>
                <a:lnTo>
                  <a:pt x="695755" y="1710357"/>
                </a:lnTo>
                <a:lnTo>
                  <a:pt x="734345" y="1709862"/>
                </a:lnTo>
                <a:lnTo>
                  <a:pt x="775007" y="1703491"/>
                </a:lnTo>
                <a:lnTo>
                  <a:pt x="817899" y="1690795"/>
                </a:lnTo>
                <a:lnTo>
                  <a:pt x="863223" y="1671305"/>
                </a:lnTo>
                <a:lnTo>
                  <a:pt x="906130" y="1648197"/>
                </a:lnTo>
                <a:lnTo>
                  <a:pt x="947744" y="1622759"/>
                </a:lnTo>
                <a:lnTo>
                  <a:pt x="988603" y="1595964"/>
                </a:lnTo>
                <a:lnTo>
                  <a:pt x="1029243" y="1568784"/>
                </a:lnTo>
                <a:lnTo>
                  <a:pt x="1070201" y="1542191"/>
                </a:lnTo>
                <a:lnTo>
                  <a:pt x="1112013" y="1517159"/>
                </a:lnTo>
                <a:lnTo>
                  <a:pt x="1155215" y="1494660"/>
                </a:lnTo>
                <a:lnTo>
                  <a:pt x="1200716" y="1475434"/>
                </a:lnTo>
                <a:lnTo>
                  <a:pt x="1247663" y="1460137"/>
                </a:lnTo>
                <a:lnTo>
                  <a:pt x="1295723" y="1448791"/>
                </a:lnTo>
                <a:lnTo>
                  <a:pt x="1344559" y="1441419"/>
                </a:lnTo>
                <a:lnTo>
                  <a:pt x="1393837" y="1438044"/>
                </a:lnTo>
                <a:lnTo>
                  <a:pt x="1443222" y="1438689"/>
                </a:lnTo>
                <a:lnTo>
                  <a:pt x="1492377" y="1443378"/>
                </a:lnTo>
                <a:lnTo>
                  <a:pt x="1540968" y="1452133"/>
                </a:lnTo>
                <a:lnTo>
                  <a:pt x="1588659" y="1464977"/>
                </a:lnTo>
                <a:lnTo>
                  <a:pt x="1635474" y="1481859"/>
                </a:lnTo>
                <a:lnTo>
                  <a:pt x="1680657" y="1502045"/>
                </a:lnTo>
                <a:lnTo>
                  <a:pt x="1724440" y="1525080"/>
                </a:lnTo>
                <a:lnTo>
                  <a:pt x="1767054" y="1550508"/>
                </a:lnTo>
                <a:lnTo>
                  <a:pt x="1808731" y="1577874"/>
                </a:lnTo>
                <a:lnTo>
                  <a:pt x="1849702" y="1606720"/>
                </a:lnTo>
                <a:lnTo>
                  <a:pt x="1890197" y="1636592"/>
                </a:lnTo>
                <a:lnTo>
                  <a:pt x="1970688" y="1697590"/>
                </a:lnTo>
                <a:lnTo>
                  <a:pt x="2011145" y="1727803"/>
                </a:lnTo>
                <a:lnTo>
                  <a:pt x="2052052" y="1757218"/>
                </a:lnTo>
                <a:lnTo>
                  <a:pt x="2093640" y="1785380"/>
                </a:lnTo>
                <a:lnTo>
                  <a:pt x="2136139" y="1811832"/>
                </a:lnTo>
                <a:lnTo>
                  <a:pt x="2179782" y="1836118"/>
                </a:lnTo>
                <a:lnTo>
                  <a:pt x="2224800" y="1857783"/>
                </a:lnTo>
                <a:lnTo>
                  <a:pt x="2294519" y="1882130"/>
                </a:lnTo>
                <a:lnTo>
                  <a:pt x="2330637" y="1887962"/>
                </a:lnTo>
                <a:lnTo>
                  <a:pt x="2367119" y="1887507"/>
                </a:lnTo>
                <a:lnTo>
                  <a:pt x="2410073" y="1877153"/>
                </a:lnTo>
                <a:lnTo>
                  <a:pt x="2449536" y="1857384"/>
                </a:lnTo>
                <a:lnTo>
                  <a:pt x="2485153" y="1830120"/>
                </a:lnTo>
                <a:lnTo>
                  <a:pt x="2516566" y="1797281"/>
                </a:lnTo>
                <a:lnTo>
                  <a:pt x="2543418" y="1760787"/>
                </a:lnTo>
                <a:lnTo>
                  <a:pt x="2568993" y="1716475"/>
                </a:lnTo>
                <a:lnTo>
                  <a:pt x="2589932" y="1670183"/>
                </a:lnTo>
                <a:lnTo>
                  <a:pt x="2606672" y="1622197"/>
                </a:lnTo>
                <a:lnTo>
                  <a:pt x="2619651" y="1572806"/>
                </a:lnTo>
                <a:lnTo>
                  <a:pt x="2629308" y="1522295"/>
                </a:lnTo>
                <a:lnTo>
                  <a:pt x="2636079" y="1470954"/>
                </a:lnTo>
                <a:lnTo>
                  <a:pt x="2640405" y="1419068"/>
                </a:lnTo>
                <a:lnTo>
                  <a:pt x="2642721" y="1366925"/>
                </a:lnTo>
                <a:lnTo>
                  <a:pt x="2643468" y="1314812"/>
                </a:lnTo>
                <a:lnTo>
                  <a:pt x="2643082" y="1263017"/>
                </a:lnTo>
                <a:lnTo>
                  <a:pt x="2642031" y="1214032"/>
                </a:lnTo>
                <a:lnTo>
                  <a:pt x="2640313" y="1164927"/>
                </a:lnTo>
                <a:lnTo>
                  <a:pt x="2637784" y="1115785"/>
                </a:lnTo>
                <a:lnTo>
                  <a:pt x="2634302" y="1066691"/>
                </a:lnTo>
                <a:lnTo>
                  <a:pt x="2629723" y="1017726"/>
                </a:lnTo>
                <a:lnTo>
                  <a:pt x="2623903" y="968975"/>
                </a:lnTo>
                <a:lnTo>
                  <a:pt x="2616700" y="920520"/>
                </a:lnTo>
                <a:lnTo>
                  <a:pt x="2607969" y="872446"/>
                </a:lnTo>
                <a:lnTo>
                  <a:pt x="2597569" y="824835"/>
                </a:lnTo>
                <a:lnTo>
                  <a:pt x="2585354" y="777771"/>
                </a:lnTo>
                <a:lnTo>
                  <a:pt x="2571182" y="731338"/>
                </a:lnTo>
                <a:lnTo>
                  <a:pt x="2554910" y="685618"/>
                </a:lnTo>
                <a:lnTo>
                  <a:pt x="2536394" y="640695"/>
                </a:lnTo>
                <a:lnTo>
                  <a:pt x="2515491" y="596653"/>
                </a:lnTo>
                <a:lnTo>
                  <a:pt x="2491708" y="552986"/>
                </a:lnTo>
                <a:lnTo>
                  <a:pt x="2465619" y="510924"/>
                </a:lnTo>
                <a:lnTo>
                  <a:pt x="2437338" y="470475"/>
                </a:lnTo>
                <a:lnTo>
                  <a:pt x="2406973" y="431650"/>
                </a:lnTo>
                <a:lnTo>
                  <a:pt x="2374638" y="394458"/>
                </a:lnTo>
                <a:lnTo>
                  <a:pt x="2340443" y="358910"/>
                </a:lnTo>
                <a:lnTo>
                  <a:pt x="2304499" y="325015"/>
                </a:lnTo>
                <a:lnTo>
                  <a:pt x="2266918" y="292784"/>
                </a:lnTo>
                <a:lnTo>
                  <a:pt x="2227812" y="262226"/>
                </a:lnTo>
                <a:lnTo>
                  <a:pt x="2187291" y="233351"/>
                </a:lnTo>
                <a:lnTo>
                  <a:pt x="2145468" y="206169"/>
                </a:lnTo>
                <a:lnTo>
                  <a:pt x="2102452" y="180691"/>
                </a:lnTo>
                <a:lnTo>
                  <a:pt x="2058356" y="156926"/>
                </a:lnTo>
                <a:lnTo>
                  <a:pt x="2013292" y="134883"/>
                </a:lnTo>
                <a:lnTo>
                  <a:pt x="1967369" y="114574"/>
                </a:lnTo>
                <a:lnTo>
                  <a:pt x="1920700" y="96008"/>
                </a:lnTo>
                <a:lnTo>
                  <a:pt x="1873397" y="79195"/>
                </a:lnTo>
                <a:lnTo>
                  <a:pt x="1825569" y="64145"/>
                </a:lnTo>
                <a:lnTo>
                  <a:pt x="1777330" y="50867"/>
                </a:lnTo>
                <a:lnTo>
                  <a:pt x="1728789" y="39372"/>
                </a:lnTo>
                <a:lnTo>
                  <a:pt x="1680039" y="29551"/>
                </a:lnTo>
                <a:lnTo>
                  <a:pt x="1631103" y="21251"/>
                </a:lnTo>
                <a:lnTo>
                  <a:pt x="1582000" y="14412"/>
                </a:lnTo>
                <a:lnTo>
                  <a:pt x="1532749" y="8973"/>
                </a:lnTo>
                <a:lnTo>
                  <a:pt x="1483369" y="4873"/>
                </a:lnTo>
                <a:lnTo>
                  <a:pt x="1433877" y="2052"/>
                </a:lnTo>
                <a:lnTo>
                  <a:pt x="1384293" y="447"/>
                </a:lnTo>
                <a:lnTo>
                  <a:pt x="1334636" y="0"/>
                </a:lnTo>
                <a:close/>
              </a:path>
            </a:pathLst>
          </a:custGeom>
          <a:solidFill>
            <a:srgbClr val="36AEC8">
              <a:alpha val="2783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2650235" y="2118027"/>
            <a:ext cx="1408007" cy="2555240"/>
          </a:xfrm>
          <a:custGeom>
            <a:avLst/>
            <a:gdLst/>
            <a:ahLst/>
            <a:cxnLst/>
            <a:rect l="l" t="t" r="r" b="b"/>
            <a:pathLst>
              <a:path w="2112010" h="3832859">
                <a:moveTo>
                  <a:pt x="2095686" y="281967"/>
                </a:moveTo>
                <a:lnTo>
                  <a:pt x="2081345" y="184157"/>
                </a:lnTo>
                <a:lnTo>
                  <a:pt x="2072329" y="129388"/>
                </a:lnTo>
                <a:lnTo>
                  <a:pt x="2063665" y="83538"/>
                </a:lnTo>
                <a:lnTo>
                  <a:pt x="2047802" y="20757"/>
                </a:lnTo>
                <a:lnTo>
                  <a:pt x="2033944" y="0"/>
                </a:lnTo>
                <a:lnTo>
                  <a:pt x="2028487" y="6444"/>
                </a:lnTo>
                <a:lnTo>
                  <a:pt x="2024822" y="23752"/>
                </a:lnTo>
                <a:lnTo>
                  <a:pt x="2022866" y="51346"/>
                </a:lnTo>
                <a:lnTo>
                  <a:pt x="2022534" y="88650"/>
                </a:lnTo>
                <a:lnTo>
                  <a:pt x="2022943" y="110801"/>
                </a:lnTo>
                <a:lnTo>
                  <a:pt x="2024879" y="161709"/>
                </a:lnTo>
                <a:lnTo>
                  <a:pt x="2030371" y="253557"/>
                </a:lnTo>
                <a:lnTo>
                  <a:pt x="2032853" y="288032"/>
                </a:lnTo>
                <a:lnTo>
                  <a:pt x="2036451" y="509530"/>
                </a:lnTo>
                <a:lnTo>
                  <a:pt x="2037128" y="532059"/>
                </a:lnTo>
                <a:lnTo>
                  <a:pt x="2037625" y="554939"/>
                </a:lnTo>
                <a:lnTo>
                  <a:pt x="2037558" y="578158"/>
                </a:lnTo>
                <a:lnTo>
                  <a:pt x="2033535" y="674371"/>
                </a:lnTo>
                <a:lnTo>
                  <a:pt x="2029723" y="775573"/>
                </a:lnTo>
                <a:lnTo>
                  <a:pt x="2028892" y="801592"/>
                </a:lnTo>
                <a:lnTo>
                  <a:pt x="2027794" y="827861"/>
                </a:lnTo>
                <a:lnTo>
                  <a:pt x="2025999" y="854337"/>
                </a:lnTo>
                <a:lnTo>
                  <a:pt x="2023072" y="880980"/>
                </a:lnTo>
                <a:lnTo>
                  <a:pt x="1999698" y="1102345"/>
                </a:lnTo>
                <a:lnTo>
                  <a:pt x="1992521" y="1150247"/>
                </a:lnTo>
                <a:lnTo>
                  <a:pt x="1984587" y="1198504"/>
                </a:lnTo>
                <a:lnTo>
                  <a:pt x="1975894" y="1247066"/>
                </a:lnTo>
                <a:lnTo>
                  <a:pt x="1966445" y="1295877"/>
                </a:lnTo>
                <a:lnTo>
                  <a:pt x="1956241" y="1344887"/>
                </a:lnTo>
                <a:lnTo>
                  <a:pt x="1945283" y="1394042"/>
                </a:lnTo>
                <a:lnTo>
                  <a:pt x="1933572" y="1443290"/>
                </a:lnTo>
                <a:lnTo>
                  <a:pt x="1921109" y="1492577"/>
                </a:lnTo>
                <a:lnTo>
                  <a:pt x="1907896" y="1541850"/>
                </a:lnTo>
                <a:lnTo>
                  <a:pt x="1893934" y="1591058"/>
                </a:lnTo>
                <a:lnTo>
                  <a:pt x="1879224" y="1640147"/>
                </a:lnTo>
                <a:lnTo>
                  <a:pt x="1863768" y="1689064"/>
                </a:lnTo>
                <a:lnTo>
                  <a:pt x="1847566" y="1737756"/>
                </a:lnTo>
                <a:lnTo>
                  <a:pt x="1830619" y="1786171"/>
                </a:lnTo>
                <a:lnTo>
                  <a:pt x="1812930" y="1834257"/>
                </a:lnTo>
                <a:lnTo>
                  <a:pt x="1794498" y="1881959"/>
                </a:lnTo>
                <a:lnTo>
                  <a:pt x="1775326" y="1929225"/>
                </a:lnTo>
                <a:lnTo>
                  <a:pt x="1755414" y="1976004"/>
                </a:lnTo>
                <a:lnTo>
                  <a:pt x="1734764" y="2022240"/>
                </a:lnTo>
                <a:lnTo>
                  <a:pt x="1711172" y="2073350"/>
                </a:lnTo>
                <a:lnTo>
                  <a:pt x="1686798" y="2123621"/>
                </a:lnTo>
                <a:lnTo>
                  <a:pt x="1661714" y="2173016"/>
                </a:lnTo>
                <a:lnTo>
                  <a:pt x="1635991" y="2221497"/>
                </a:lnTo>
                <a:lnTo>
                  <a:pt x="1609700" y="2269026"/>
                </a:lnTo>
                <a:lnTo>
                  <a:pt x="1582914" y="2315566"/>
                </a:lnTo>
                <a:lnTo>
                  <a:pt x="1555703" y="2361079"/>
                </a:lnTo>
                <a:lnTo>
                  <a:pt x="1528139" y="2405527"/>
                </a:lnTo>
                <a:lnTo>
                  <a:pt x="1500294" y="2448873"/>
                </a:lnTo>
                <a:lnTo>
                  <a:pt x="1472238" y="2491079"/>
                </a:lnTo>
                <a:lnTo>
                  <a:pt x="1444045" y="2532107"/>
                </a:lnTo>
                <a:lnTo>
                  <a:pt x="1415784" y="2571919"/>
                </a:lnTo>
                <a:lnTo>
                  <a:pt x="1387527" y="2610478"/>
                </a:lnTo>
                <a:lnTo>
                  <a:pt x="1359347" y="2647746"/>
                </a:lnTo>
                <a:lnTo>
                  <a:pt x="1331314" y="2683686"/>
                </a:lnTo>
                <a:lnTo>
                  <a:pt x="1303500" y="2718259"/>
                </a:lnTo>
                <a:lnTo>
                  <a:pt x="1275976" y="2751427"/>
                </a:lnTo>
                <a:lnTo>
                  <a:pt x="1246090" y="2784711"/>
                </a:lnTo>
                <a:lnTo>
                  <a:pt x="1216063" y="2816874"/>
                </a:lnTo>
                <a:lnTo>
                  <a:pt x="1128407" y="2909340"/>
                </a:lnTo>
                <a:lnTo>
                  <a:pt x="1099998" y="2938831"/>
                </a:lnTo>
                <a:lnTo>
                  <a:pt x="1071296" y="2966962"/>
                </a:lnTo>
                <a:lnTo>
                  <a:pt x="1041692" y="2993123"/>
                </a:lnTo>
                <a:lnTo>
                  <a:pt x="901701" y="3115896"/>
                </a:lnTo>
                <a:lnTo>
                  <a:pt x="820337" y="3178732"/>
                </a:lnTo>
                <a:lnTo>
                  <a:pt x="670271" y="3288172"/>
                </a:lnTo>
                <a:lnTo>
                  <a:pt x="420754" y="3443093"/>
                </a:lnTo>
                <a:lnTo>
                  <a:pt x="386564" y="3461965"/>
                </a:lnTo>
                <a:lnTo>
                  <a:pt x="354448" y="3478879"/>
                </a:lnTo>
                <a:lnTo>
                  <a:pt x="325047" y="3494914"/>
                </a:lnTo>
                <a:lnTo>
                  <a:pt x="290418" y="3514294"/>
                </a:lnTo>
                <a:lnTo>
                  <a:pt x="311864" y="3472110"/>
                </a:lnTo>
                <a:lnTo>
                  <a:pt x="321796" y="3452051"/>
                </a:lnTo>
                <a:lnTo>
                  <a:pt x="378061" y="3330679"/>
                </a:lnTo>
                <a:lnTo>
                  <a:pt x="419294" y="3240420"/>
                </a:lnTo>
                <a:lnTo>
                  <a:pt x="437356" y="3200277"/>
                </a:lnTo>
                <a:lnTo>
                  <a:pt x="453480" y="3163868"/>
                </a:lnTo>
                <a:lnTo>
                  <a:pt x="474392" y="3117873"/>
                </a:lnTo>
                <a:lnTo>
                  <a:pt x="487936" y="3081299"/>
                </a:lnTo>
                <a:lnTo>
                  <a:pt x="492773" y="3055410"/>
                </a:lnTo>
                <a:lnTo>
                  <a:pt x="487563" y="3041467"/>
                </a:lnTo>
                <a:lnTo>
                  <a:pt x="453243" y="3058604"/>
                </a:lnTo>
                <a:lnTo>
                  <a:pt x="427176" y="3089000"/>
                </a:lnTo>
                <a:lnTo>
                  <a:pt x="396490" y="3132039"/>
                </a:lnTo>
                <a:lnTo>
                  <a:pt x="375522" y="3167570"/>
                </a:lnTo>
                <a:lnTo>
                  <a:pt x="353809" y="3207685"/>
                </a:lnTo>
                <a:lnTo>
                  <a:pt x="331508" y="3251772"/>
                </a:lnTo>
                <a:lnTo>
                  <a:pt x="308771" y="3299218"/>
                </a:lnTo>
                <a:lnTo>
                  <a:pt x="285754" y="3349410"/>
                </a:lnTo>
                <a:lnTo>
                  <a:pt x="253719" y="3421867"/>
                </a:lnTo>
                <a:lnTo>
                  <a:pt x="235035" y="3462073"/>
                </a:lnTo>
                <a:lnTo>
                  <a:pt x="206560" y="3523691"/>
                </a:lnTo>
                <a:lnTo>
                  <a:pt x="163937" y="3604447"/>
                </a:lnTo>
                <a:lnTo>
                  <a:pt x="97387" y="3710366"/>
                </a:lnTo>
                <a:lnTo>
                  <a:pt x="90794" y="3718349"/>
                </a:lnTo>
                <a:lnTo>
                  <a:pt x="87650" y="3722192"/>
                </a:lnTo>
                <a:lnTo>
                  <a:pt x="2554" y="3822716"/>
                </a:lnTo>
                <a:lnTo>
                  <a:pt x="2291" y="3823351"/>
                </a:lnTo>
                <a:lnTo>
                  <a:pt x="0" y="3824907"/>
                </a:lnTo>
                <a:lnTo>
                  <a:pt x="189533" y="3812309"/>
                </a:lnTo>
                <a:lnTo>
                  <a:pt x="262255" y="3808527"/>
                </a:lnTo>
                <a:lnTo>
                  <a:pt x="328577" y="3806027"/>
                </a:lnTo>
                <a:lnTo>
                  <a:pt x="390328" y="3806066"/>
                </a:lnTo>
                <a:lnTo>
                  <a:pt x="447539" y="3808081"/>
                </a:lnTo>
                <a:lnTo>
                  <a:pt x="500240" y="3811512"/>
                </a:lnTo>
                <a:lnTo>
                  <a:pt x="548462" y="3815797"/>
                </a:lnTo>
                <a:lnTo>
                  <a:pt x="592235" y="3820373"/>
                </a:lnTo>
                <a:lnTo>
                  <a:pt x="631590" y="3824679"/>
                </a:lnTo>
                <a:lnTo>
                  <a:pt x="666557" y="3828154"/>
                </a:lnTo>
                <a:lnTo>
                  <a:pt x="723738" y="3832716"/>
                </a:lnTo>
                <a:lnTo>
                  <a:pt x="764313" y="3831603"/>
                </a:lnTo>
                <a:lnTo>
                  <a:pt x="788731" y="3822398"/>
                </a:lnTo>
                <a:lnTo>
                  <a:pt x="797441" y="3802685"/>
                </a:lnTo>
                <a:lnTo>
                  <a:pt x="789948" y="3780964"/>
                </a:lnTo>
                <a:lnTo>
                  <a:pt x="723655" y="3757516"/>
                </a:lnTo>
                <a:lnTo>
                  <a:pt x="664600" y="3753172"/>
                </a:lnTo>
                <a:lnTo>
                  <a:pt x="588161" y="3752011"/>
                </a:lnTo>
                <a:lnTo>
                  <a:pt x="543402" y="3752058"/>
                </a:lnTo>
                <a:lnTo>
                  <a:pt x="494291" y="3752635"/>
                </a:lnTo>
                <a:lnTo>
                  <a:pt x="440835" y="3753822"/>
                </a:lnTo>
                <a:lnTo>
                  <a:pt x="383039" y="3755701"/>
                </a:lnTo>
                <a:lnTo>
                  <a:pt x="320911" y="3758356"/>
                </a:lnTo>
                <a:lnTo>
                  <a:pt x="254456" y="3761867"/>
                </a:lnTo>
                <a:lnTo>
                  <a:pt x="129063" y="3766540"/>
                </a:lnTo>
                <a:lnTo>
                  <a:pt x="130881" y="3766421"/>
                </a:lnTo>
                <a:lnTo>
                  <a:pt x="128809" y="3766344"/>
                </a:lnTo>
                <a:lnTo>
                  <a:pt x="126256" y="3765869"/>
                </a:lnTo>
                <a:lnTo>
                  <a:pt x="126284" y="3765636"/>
                </a:lnTo>
                <a:lnTo>
                  <a:pt x="128303" y="3763743"/>
                </a:lnTo>
                <a:lnTo>
                  <a:pt x="142302" y="3749420"/>
                </a:lnTo>
                <a:lnTo>
                  <a:pt x="209950" y="3655982"/>
                </a:lnTo>
                <a:lnTo>
                  <a:pt x="233182" y="3617000"/>
                </a:lnTo>
                <a:lnTo>
                  <a:pt x="240883" y="3614422"/>
                </a:lnTo>
                <a:lnTo>
                  <a:pt x="288402" y="3595347"/>
                </a:lnTo>
                <a:lnTo>
                  <a:pt x="338787" y="3571681"/>
                </a:lnTo>
                <a:lnTo>
                  <a:pt x="398457" y="3541351"/>
                </a:lnTo>
                <a:lnTo>
                  <a:pt x="466871" y="3503501"/>
                </a:lnTo>
                <a:lnTo>
                  <a:pt x="503336" y="3479949"/>
                </a:lnTo>
                <a:lnTo>
                  <a:pt x="671921" y="3368270"/>
                </a:lnTo>
                <a:lnTo>
                  <a:pt x="895246" y="3194710"/>
                </a:lnTo>
                <a:lnTo>
                  <a:pt x="1117572" y="2991859"/>
                </a:lnTo>
                <a:lnTo>
                  <a:pt x="1292535" y="2803909"/>
                </a:lnTo>
                <a:lnTo>
                  <a:pt x="1321739" y="2769222"/>
                </a:lnTo>
                <a:lnTo>
                  <a:pt x="1349766" y="2735691"/>
                </a:lnTo>
                <a:lnTo>
                  <a:pt x="1378103" y="2700767"/>
                </a:lnTo>
                <a:lnTo>
                  <a:pt x="1406682" y="2664486"/>
                </a:lnTo>
                <a:lnTo>
                  <a:pt x="1435435" y="2626886"/>
                </a:lnTo>
                <a:lnTo>
                  <a:pt x="1464291" y="2588004"/>
                </a:lnTo>
                <a:lnTo>
                  <a:pt x="1493184" y="2547876"/>
                </a:lnTo>
                <a:lnTo>
                  <a:pt x="1522043" y="2506541"/>
                </a:lnTo>
                <a:lnTo>
                  <a:pt x="1550801" y="2464034"/>
                </a:lnTo>
                <a:lnTo>
                  <a:pt x="1579388" y="2420395"/>
                </a:lnTo>
                <a:lnTo>
                  <a:pt x="1607736" y="2375659"/>
                </a:lnTo>
                <a:lnTo>
                  <a:pt x="1635777" y="2329863"/>
                </a:lnTo>
                <a:lnTo>
                  <a:pt x="1663441" y="2283046"/>
                </a:lnTo>
                <a:lnTo>
                  <a:pt x="1690659" y="2235244"/>
                </a:lnTo>
                <a:lnTo>
                  <a:pt x="1717364" y="2186494"/>
                </a:lnTo>
                <a:lnTo>
                  <a:pt x="1743485" y="2136834"/>
                </a:lnTo>
                <a:lnTo>
                  <a:pt x="1768956" y="2086301"/>
                </a:lnTo>
                <a:lnTo>
                  <a:pt x="1793706" y="2034931"/>
                </a:lnTo>
                <a:lnTo>
                  <a:pt x="1815338" y="1988410"/>
                </a:lnTo>
                <a:lnTo>
                  <a:pt x="1836245" y="1941321"/>
                </a:lnTo>
                <a:lnTo>
                  <a:pt x="1856421" y="1893716"/>
                </a:lnTo>
                <a:lnTo>
                  <a:pt x="1875859" y="1845649"/>
                </a:lnTo>
                <a:lnTo>
                  <a:pt x="1894554" y="1797175"/>
                </a:lnTo>
                <a:lnTo>
                  <a:pt x="1912499" y="1748346"/>
                </a:lnTo>
                <a:lnTo>
                  <a:pt x="1929689" y="1699217"/>
                </a:lnTo>
                <a:lnTo>
                  <a:pt x="1946116" y="1649841"/>
                </a:lnTo>
                <a:lnTo>
                  <a:pt x="1961775" y="1600272"/>
                </a:lnTo>
                <a:lnTo>
                  <a:pt x="1976659" y="1550563"/>
                </a:lnTo>
                <a:lnTo>
                  <a:pt x="1990763" y="1500769"/>
                </a:lnTo>
                <a:lnTo>
                  <a:pt x="2004080" y="1450943"/>
                </a:lnTo>
                <a:lnTo>
                  <a:pt x="2016604" y="1401138"/>
                </a:lnTo>
                <a:lnTo>
                  <a:pt x="2028329" y="1351409"/>
                </a:lnTo>
                <a:lnTo>
                  <a:pt x="2039248" y="1301809"/>
                </a:lnTo>
                <a:lnTo>
                  <a:pt x="2049356" y="1252392"/>
                </a:lnTo>
                <a:lnTo>
                  <a:pt x="2058646" y="1203211"/>
                </a:lnTo>
                <a:lnTo>
                  <a:pt x="2067112" y="1154320"/>
                </a:lnTo>
                <a:lnTo>
                  <a:pt x="2074749" y="1105773"/>
                </a:lnTo>
                <a:lnTo>
                  <a:pt x="2102514" y="854393"/>
                </a:lnTo>
                <a:lnTo>
                  <a:pt x="2108901" y="671998"/>
                </a:lnTo>
                <a:lnTo>
                  <a:pt x="2111510" y="574590"/>
                </a:lnTo>
                <a:lnTo>
                  <a:pt x="2110908" y="551111"/>
                </a:lnTo>
                <a:lnTo>
                  <a:pt x="2109887" y="527982"/>
                </a:lnTo>
                <a:lnTo>
                  <a:pt x="2107571" y="482839"/>
                </a:lnTo>
                <a:lnTo>
                  <a:pt x="2098269" y="318578"/>
                </a:lnTo>
                <a:lnTo>
                  <a:pt x="2095686" y="281967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5173766" y="1590650"/>
            <a:ext cx="1240790" cy="2006177"/>
          </a:xfrm>
          <a:custGeom>
            <a:avLst/>
            <a:gdLst/>
            <a:ahLst/>
            <a:cxnLst/>
            <a:rect l="l" t="t" r="r" b="b"/>
            <a:pathLst>
              <a:path w="1861184" h="3009265">
                <a:moveTo>
                  <a:pt x="1489568" y="2752055"/>
                </a:moveTo>
                <a:lnTo>
                  <a:pt x="1387953" y="2698082"/>
                </a:lnTo>
                <a:lnTo>
                  <a:pt x="1409584" y="2752712"/>
                </a:lnTo>
                <a:lnTo>
                  <a:pt x="1415929" y="2756082"/>
                </a:lnTo>
                <a:lnTo>
                  <a:pt x="1436023" y="2795516"/>
                </a:lnTo>
                <a:lnTo>
                  <a:pt x="1443018" y="2813612"/>
                </a:lnTo>
                <a:lnTo>
                  <a:pt x="1449723" y="2831554"/>
                </a:lnTo>
                <a:lnTo>
                  <a:pt x="1455742" y="2849131"/>
                </a:lnTo>
                <a:lnTo>
                  <a:pt x="1473654" y="2873026"/>
                </a:lnTo>
                <a:lnTo>
                  <a:pt x="1479612" y="2890571"/>
                </a:lnTo>
                <a:lnTo>
                  <a:pt x="1479593" y="2904941"/>
                </a:lnTo>
                <a:lnTo>
                  <a:pt x="1486801" y="2908769"/>
                </a:lnTo>
                <a:lnTo>
                  <a:pt x="1505808" y="3005147"/>
                </a:lnTo>
                <a:lnTo>
                  <a:pt x="1513387" y="3009173"/>
                </a:lnTo>
                <a:lnTo>
                  <a:pt x="1526669" y="2987467"/>
                </a:lnTo>
                <a:lnTo>
                  <a:pt x="1527118" y="2987706"/>
                </a:lnTo>
                <a:lnTo>
                  <a:pt x="1553390" y="2944139"/>
                </a:lnTo>
                <a:lnTo>
                  <a:pt x="1566805" y="2922504"/>
                </a:lnTo>
                <a:lnTo>
                  <a:pt x="1524734" y="2900157"/>
                </a:lnTo>
                <a:lnTo>
                  <a:pt x="1528015" y="2887520"/>
                </a:lnTo>
                <a:lnTo>
                  <a:pt x="1506118" y="2818367"/>
                </a:lnTo>
                <a:lnTo>
                  <a:pt x="1500043" y="2800760"/>
                </a:lnTo>
                <a:lnTo>
                  <a:pt x="1481466" y="2776513"/>
                </a:lnTo>
                <a:lnTo>
                  <a:pt x="1486341" y="2764721"/>
                </a:lnTo>
                <a:lnTo>
                  <a:pt x="1485075" y="2764049"/>
                </a:lnTo>
                <a:lnTo>
                  <a:pt x="1489568" y="2752055"/>
                </a:lnTo>
                <a:close/>
              </a:path>
              <a:path w="1861184" h="3009265">
                <a:moveTo>
                  <a:pt x="1854020" y="2499846"/>
                </a:moveTo>
                <a:lnTo>
                  <a:pt x="1814531" y="2507632"/>
                </a:lnTo>
                <a:lnTo>
                  <a:pt x="1760984" y="2565472"/>
                </a:lnTo>
                <a:lnTo>
                  <a:pt x="1738179" y="2596500"/>
                </a:lnTo>
                <a:lnTo>
                  <a:pt x="1715169" y="2627419"/>
                </a:lnTo>
                <a:lnTo>
                  <a:pt x="1686132" y="2669517"/>
                </a:lnTo>
                <a:lnTo>
                  <a:pt x="1657157" y="2711649"/>
                </a:lnTo>
                <a:lnTo>
                  <a:pt x="1622423" y="2765101"/>
                </a:lnTo>
                <a:lnTo>
                  <a:pt x="1582063" y="2829946"/>
                </a:lnTo>
                <a:lnTo>
                  <a:pt x="1553780" y="2872444"/>
                </a:lnTo>
                <a:lnTo>
                  <a:pt x="1539345" y="2893538"/>
                </a:lnTo>
                <a:lnTo>
                  <a:pt x="1532782" y="2904432"/>
                </a:lnTo>
                <a:lnTo>
                  <a:pt x="1566805" y="2922504"/>
                </a:lnTo>
                <a:lnTo>
                  <a:pt x="1586928" y="2890051"/>
                </a:lnTo>
                <a:lnTo>
                  <a:pt x="1593862" y="2879354"/>
                </a:lnTo>
                <a:lnTo>
                  <a:pt x="1620505" y="2835984"/>
                </a:lnTo>
                <a:lnTo>
                  <a:pt x="1656077" y="2782976"/>
                </a:lnTo>
                <a:lnTo>
                  <a:pt x="1693788" y="2731105"/>
                </a:lnTo>
                <a:lnTo>
                  <a:pt x="1726780" y="2691108"/>
                </a:lnTo>
                <a:lnTo>
                  <a:pt x="1760110" y="2651290"/>
                </a:lnTo>
                <a:lnTo>
                  <a:pt x="1786917" y="2622388"/>
                </a:lnTo>
                <a:lnTo>
                  <a:pt x="1812259" y="2592707"/>
                </a:lnTo>
                <a:lnTo>
                  <a:pt x="1838247" y="2563370"/>
                </a:lnTo>
                <a:lnTo>
                  <a:pt x="1858913" y="2531206"/>
                </a:lnTo>
                <a:lnTo>
                  <a:pt x="1860735" y="2517793"/>
                </a:lnTo>
                <a:lnTo>
                  <a:pt x="1854020" y="2499846"/>
                </a:lnTo>
                <a:close/>
              </a:path>
              <a:path w="1861184" h="3009265">
                <a:moveTo>
                  <a:pt x="1257815" y="2370111"/>
                </a:moveTo>
                <a:lnTo>
                  <a:pt x="1230634" y="2355673"/>
                </a:lnTo>
                <a:lnTo>
                  <a:pt x="1224019" y="2366540"/>
                </a:lnTo>
                <a:lnTo>
                  <a:pt x="1227394" y="2382713"/>
                </a:lnTo>
                <a:lnTo>
                  <a:pt x="1233913" y="2414937"/>
                </a:lnTo>
                <a:lnTo>
                  <a:pt x="1248645" y="2451522"/>
                </a:lnTo>
                <a:lnTo>
                  <a:pt x="1263966" y="2488421"/>
                </a:lnTo>
                <a:lnTo>
                  <a:pt x="1283576" y="2527598"/>
                </a:lnTo>
                <a:lnTo>
                  <a:pt x="1306778" y="2568682"/>
                </a:lnTo>
                <a:lnTo>
                  <a:pt x="1332871" y="2611303"/>
                </a:lnTo>
                <a:lnTo>
                  <a:pt x="1361159" y="2655089"/>
                </a:lnTo>
                <a:lnTo>
                  <a:pt x="1375048" y="2691227"/>
                </a:lnTo>
                <a:lnTo>
                  <a:pt x="1487892" y="2751165"/>
                </a:lnTo>
                <a:lnTo>
                  <a:pt x="1495373" y="2726378"/>
                </a:lnTo>
                <a:lnTo>
                  <a:pt x="1495944" y="2712301"/>
                </a:lnTo>
                <a:lnTo>
                  <a:pt x="1443791" y="2684599"/>
                </a:lnTo>
                <a:lnTo>
                  <a:pt x="1444012" y="2683796"/>
                </a:lnTo>
                <a:lnTo>
                  <a:pt x="1425350" y="2660424"/>
                </a:lnTo>
                <a:lnTo>
                  <a:pt x="1411750" y="2624439"/>
                </a:lnTo>
                <a:lnTo>
                  <a:pt x="1383842" y="2580855"/>
                </a:lnTo>
                <a:lnTo>
                  <a:pt x="1358294" y="2538524"/>
                </a:lnTo>
                <a:lnTo>
                  <a:pt x="1335441" y="2497625"/>
                </a:lnTo>
                <a:lnTo>
                  <a:pt x="1315617" y="2458335"/>
                </a:lnTo>
                <a:lnTo>
                  <a:pt x="1293200" y="2432047"/>
                </a:lnTo>
                <a:lnTo>
                  <a:pt x="1275598" y="2393937"/>
                </a:lnTo>
                <a:lnTo>
                  <a:pt x="1257815" y="2370111"/>
                </a:lnTo>
                <a:close/>
              </a:path>
              <a:path w="1861184" h="3009265">
                <a:moveTo>
                  <a:pt x="1444012" y="2683796"/>
                </a:moveTo>
                <a:lnTo>
                  <a:pt x="1443791" y="2684599"/>
                </a:lnTo>
                <a:lnTo>
                  <a:pt x="1445289" y="2685395"/>
                </a:lnTo>
                <a:lnTo>
                  <a:pt x="1444012" y="2683796"/>
                </a:lnTo>
                <a:close/>
              </a:path>
              <a:path w="1861184" h="3009265">
                <a:moveTo>
                  <a:pt x="554333" y="328328"/>
                </a:moveTo>
                <a:lnTo>
                  <a:pt x="180398" y="129709"/>
                </a:lnTo>
                <a:lnTo>
                  <a:pt x="199345" y="154153"/>
                </a:lnTo>
                <a:lnTo>
                  <a:pt x="304611" y="224447"/>
                </a:lnTo>
                <a:lnTo>
                  <a:pt x="366629" y="257388"/>
                </a:lnTo>
                <a:lnTo>
                  <a:pt x="425894" y="303248"/>
                </a:lnTo>
                <a:lnTo>
                  <a:pt x="471108" y="341644"/>
                </a:lnTo>
                <a:lnTo>
                  <a:pt x="488577" y="350922"/>
                </a:lnTo>
                <a:lnTo>
                  <a:pt x="500280" y="371519"/>
                </a:lnTo>
                <a:lnTo>
                  <a:pt x="535975" y="390479"/>
                </a:lnTo>
                <a:lnTo>
                  <a:pt x="547920" y="411204"/>
                </a:lnTo>
                <a:lnTo>
                  <a:pt x="678872" y="523901"/>
                </a:lnTo>
                <a:lnTo>
                  <a:pt x="818710" y="655699"/>
                </a:lnTo>
                <a:lnTo>
                  <a:pt x="848017" y="700027"/>
                </a:lnTo>
                <a:lnTo>
                  <a:pt x="883258" y="733125"/>
                </a:lnTo>
                <a:lnTo>
                  <a:pt x="912443" y="777388"/>
                </a:lnTo>
                <a:lnTo>
                  <a:pt x="947417" y="810345"/>
                </a:lnTo>
                <a:lnTo>
                  <a:pt x="976191" y="854389"/>
                </a:lnTo>
                <a:lnTo>
                  <a:pt x="1010606" y="887050"/>
                </a:lnTo>
                <a:lnTo>
                  <a:pt x="1066283" y="974144"/>
                </a:lnTo>
                <a:lnTo>
                  <a:pt x="1119822" y="1060103"/>
                </a:lnTo>
                <a:lnTo>
                  <a:pt x="1145607" y="1102560"/>
                </a:lnTo>
                <a:lnTo>
                  <a:pt x="1176415" y="1147685"/>
                </a:lnTo>
                <a:lnTo>
                  <a:pt x="1200161" y="1203439"/>
                </a:lnTo>
                <a:lnTo>
                  <a:pt x="1228716" y="1247367"/>
                </a:lnTo>
                <a:lnTo>
                  <a:pt x="1250122" y="1301878"/>
                </a:lnTo>
                <a:lnTo>
                  <a:pt x="1270294" y="1355733"/>
                </a:lnTo>
                <a:lnTo>
                  <a:pt x="1295144" y="1397694"/>
                </a:lnTo>
                <a:lnTo>
                  <a:pt x="1312715" y="1450168"/>
                </a:lnTo>
                <a:lnTo>
                  <a:pt x="1328920" y="1501916"/>
                </a:lnTo>
                <a:lnTo>
                  <a:pt x="1349675" y="1541701"/>
                </a:lnTo>
                <a:lnTo>
                  <a:pt x="1363019" y="1591930"/>
                </a:lnTo>
                <a:lnTo>
                  <a:pt x="1380825" y="1630149"/>
                </a:lnTo>
                <a:lnTo>
                  <a:pt x="1391134" y="1678766"/>
                </a:lnTo>
                <a:lnTo>
                  <a:pt x="1399861" y="1726542"/>
                </a:lnTo>
                <a:lnTo>
                  <a:pt x="1408014" y="1759633"/>
                </a:lnTo>
                <a:lnTo>
                  <a:pt x="1422240" y="1824711"/>
                </a:lnTo>
                <a:lnTo>
                  <a:pt x="1434991" y="1889005"/>
                </a:lnTo>
                <a:lnTo>
                  <a:pt x="1445433" y="1952073"/>
                </a:lnTo>
                <a:lnTo>
                  <a:pt x="1448756" y="1982599"/>
                </a:lnTo>
                <a:lnTo>
                  <a:pt x="1464834" y="2091801"/>
                </a:lnTo>
                <a:lnTo>
                  <a:pt x="1466558" y="2121478"/>
                </a:lnTo>
                <a:lnTo>
                  <a:pt x="1467255" y="2136228"/>
                </a:lnTo>
                <a:lnTo>
                  <a:pt x="1467667" y="2150827"/>
                </a:lnTo>
                <a:lnTo>
                  <a:pt x="1466515" y="2207737"/>
                </a:lnTo>
                <a:lnTo>
                  <a:pt x="1472787" y="2297350"/>
                </a:lnTo>
                <a:lnTo>
                  <a:pt x="1470738" y="2325023"/>
                </a:lnTo>
                <a:lnTo>
                  <a:pt x="1468390" y="2352537"/>
                </a:lnTo>
                <a:lnTo>
                  <a:pt x="1471322" y="2368474"/>
                </a:lnTo>
                <a:lnTo>
                  <a:pt x="1467241" y="2395067"/>
                </a:lnTo>
                <a:lnTo>
                  <a:pt x="1466651" y="2466656"/>
                </a:lnTo>
                <a:lnTo>
                  <a:pt x="1456810" y="2576472"/>
                </a:lnTo>
                <a:lnTo>
                  <a:pt x="1454764" y="2604146"/>
                </a:lnTo>
                <a:lnTo>
                  <a:pt x="1451565" y="2631207"/>
                </a:lnTo>
                <a:lnTo>
                  <a:pt x="1448004" y="2658076"/>
                </a:lnTo>
                <a:lnTo>
                  <a:pt x="1444675" y="2670688"/>
                </a:lnTo>
                <a:lnTo>
                  <a:pt x="1447238" y="2672050"/>
                </a:lnTo>
                <a:lnTo>
                  <a:pt x="1444012" y="2683796"/>
                </a:lnTo>
                <a:lnTo>
                  <a:pt x="1445289" y="2685395"/>
                </a:lnTo>
                <a:lnTo>
                  <a:pt x="1495944" y="2712301"/>
                </a:lnTo>
                <a:lnTo>
                  <a:pt x="1506174" y="2660213"/>
                </a:lnTo>
                <a:lnTo>
                  <a:pt x="1512702" y="2606159"/>
                </a:lnTo>
                <a:lnTo>
                  <a:pt x="1513934" y="2578053"/>
                </a:lnTo>
                <a:lnTo>
                  <a:pt x="1518947" y="2537574"/>
                </a:lnTo>
                <a:lnTo>
                  <a:pt x="1523125" y="2381610"/>
                </a:lnTo>
                <a:lnTo>
                  <a:pt x="1520292" y="2365725"/>
                </a:lnTo>
                <a:lnTo>
                  <a:pt x="1522832" y="2352693"/>
                </a:lnTo>
                <a:lnTo>
                  <a:pt x="1521913" y="2337825"/>
                </a:lnTo>
                <a:lnTo>
                  <a:pt x="1518338" y="2292785"/>
                </a:lnTo>
                <a:lnTo>
                  <a:pt x="1513981" y="2189808"/>
                </a:lnTo>
                <a:lnTo>
                  <a:pt x="1513751" y="2160925"/>
                </a:lnTo>
                <a:lnTo>
                  <a:pt x="1513477" y="2146399"/>
                </a:lnTo>
                <a:lnTo>
                  <a:pt x="1512847" y="2131684"/>
                </a:lnTo>
                <a:lnTo>
                  <a:pt x="1488408" y="1960519"/>
                </a:lnTo>
                <a:lnTo>
                  <a:pt x="1486418" y="1945082"/>
                </a:lnTo>
                <a:lnTo>
                  <a:pt x="1478309" y="1897633"/>
                </a:lnTo>
                <a:lnTo>
                  <a:pt x="1465143" y="1833119"/>
                </a:lnTo>
                <a:lnTo>
                  <a:pt x="1450726" y="1767940"/>
                </a:lnTo>
                <a:lnTo>
                  <a:pt x="1438809" y="1718469"/>
                </a:lnTo>
                <a:lnTo>
                  <a:pt x="1433868" y="1701464"/>
                </a:lnTo>
                <a:lnTo>
                  <a:pt x="1424879" y="1653548"/>
                </a:lnTo>
                <a:lnTo>
                  <a:pt x="1408364" y="1616015"/>
                </a:lnTo>
                <a:lnTo>
                  <a:pt x="1396282" y="1566457"/>
                </a:lnTo>
                <a:lnTo>
                  <a:pt x="1382719" y="1516112"/>
                </a:lnTo>
                <a:lnTo>
                  <a:pt x="1361760" y="1476219"/>
                </a:lnTo>
                <a:lnTo>
                  <a:pt x="1345364" y="1424369"/>
                </a:lnTo>
                <a:lnTo>
                  <a:pt x="1327616" y="1371800"/>
                </a:lnTo>
                <a:lnTo>
                  <a:pt x="1302602" y="1329753"/>
                </a:lnTo>
                <a:lnTo>
                  <a:pt x="1282281" y="1275818"/>
                </a:lnTo>
                <a:lnTo>
                  <a:pt x="1260737" y="1221234"/>
                </a:lnTo>
                <a:lnTo>
                  <a:pt x="1232057" y="1177240"/>
                </a:lnTo>
                <a:lnTo>
                  <a:pt x="1208198" y="1121426"/>
                </a:lnTo>
                <a:lnTo>
                  <a:pt x="1177290" y="1076248"/>
                </a:lnTo>
                <a:lnTo>
                  <a:pt x="1157323" y="1022501"/>
                </a:lnTo>
                <a:lnTo>
                  <a:pt x="1103420" y="936349"/>
                </a:lnTo>
                <a:lnTo>
                  <a:pt x="1075589" y="892805"/>
                </a:lnTo>
                <a:lnTo>
                  <a:pt x="1041312" y="860219"/>
                </a:lnTo>
                <a:lnTo>
                  <a:pt x="954154" y="727641"/>
                </a:lnTo>
                <a:lnTo>
                  <a:pt x="918654" y="694405"/>
                </a:lnTo>
                <a:lnTo>
                  <a:pt x="888990" y="649888"/>
                </a:lnTo>
                <a:lnTo>
                  <a:pt x="817672" y="583246"/>
                </a:lnTo>
                <a:lnTo>
                  <a:pt x="788080" y="538767"/>
                </a:lnTo>
                <a:lnTo>
                  <a:pt x="717567" y="472553"/>
                </a:lnTo>
                <a:lnTo>
                  <a:pt x="584700" y="358838"/>
                </a:lnTo>
                <a:lnTo>
                  <a:pt x="566542" y="349193"/>
                </a:lnTo>
                <a:lnTo>
                  <a:pt x="554333" y="328328"/>
                </a:lnTo>
                <a:close/>
              </a:path>
              <a:path w="1861184" h="3009265">
                <a:moveTo>
                  <a:pt x="443820" y="240867"/>
                </a:moveTo>
                <a:lnTo>
                  <a:pt x="14" y="5136"/>
                </a:lnTo>
                <a:lnTo>
                  <a:pt x="5532" y="22447"/>
                </a:lnTo>
                <a:lnTo>
                  <a:pt x="49563" y="45834"/>
                </a:lnTo>
                <a:lnTo>
                  <a:pt x="58738" y="65088"/>
                </a:lnTo>
                <a:lnTo>
                  <a:pt x="518345" y="309213"/>
                </a:lnTo>
                <a:lnTo>
                  <a:pt x="454705" y="261029"/>
                </a:lnTo>
                <a:lnTo>
                  <a:pt x="443820" y="240867"/>
                </a:lnTo>
                <a:close/>
              </a:path>
              <a:path w="1861184" h="3009265">
                <a:moveTo>
                  <a:pt x="352934" y="178212"/>
                </a:moveTo>
                <a:lnTo>
                  <a:pt x="17418" y="0"/>
                </a:lnTo>
                <a:lnTo>
                  <a:pt x="0" y="5128"/>
                </a:lnTo>
                <a:lnTo>
                  <a:pt x="362595" y="197724"/>
                </a:lnTo>
                <a:lnTo>
                  <a:pt x="352934" y="178212"/>
                </a:lnTo>
                <a:close/>
              </a:path>
              <a:path w="1861184" h="3009265">
                <a:moveTo>
                  <a:pt x="205595" y="85571"/>
                </a:moveTo>
                <a:lnTo>
                  <a:pt x="181588" y="72820"/>
                </a:lnTo>
                <a:lnTo>
                  <a:pt x="164262" y="77997"/>
                </a:lnTo>
                <a:lnTo>
                  <a:pt x="224816" y="110161"/>
                </a:lnTo>
                <a:lnTo>
                  <a:pt x="205595" y="85571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1748178" y="1583704"/>
            <a:ext cx="1070610" cy="908473"/>
          </a:xfrm>
          <a:custGeom>
            <a:avLst/>
            <a:gdLst/>
            <a:ahLst/>
            <a:cxnLst/>
            <a:rect l="l" t="t" r="r" b="b"/>
            <a:pathLst>
              <a:path w="1605914" h="1362710">
                <a:moveTo>
                  <a:pt x="1470308" y="8041"/>
                </a:moveTo>
                <a:lnTo>
                  <a:pt x="1516555" y="3597"/>
                </a:lnTo>
                <a:lnTo>
                  <a:pt x="1564458" y="361"/>
                </a:lnTo>
                <a:lnTo>
                  <a:pt x="1581979" y="0"/>
                </a:lnTo>
                <a:lnTo>
                  <a:pt x="1594890" y="547"/>
                </a:lnTo>
                <a:lnTo>
                  <a:pt x="1602951" y="2045"/>
                </a:lnTo>
                <a:lnTo>
                  <a:pt x="1605920" y="4538"/>
                </a:lnTo>
                <a:lnTo>
                  <a:pt x="1603592" y="7752"/>
                </a:lnTo>
                <a:lnTo>
                  <a:pt x="1566746" y="19704"/>
                </a:lnTo>
                <a:lnTo>
                  <a:pt x="1519914" y="29388"/>
                </a:lnTo>
                <a:lnTo>
                  <a:pt x="1474599" y="37394"/>
                </a:lnTo>
                <a:lnTo>
                  <a:pt x="1457905" y="41341"/>
                </a:lnTo>
                <a:lnTo>
                  <a:pt x="1373114" y="60634"/>
                </a:lnTo>
                <a:lnTo>
                  <a:pt x="1362757" y="62856"/>
                </a:lnTo>
                <a:lnTo>
                  <a:pt x="1352260" y="65200"/>
                </a:lnTo>
                <a:lnTo>
                  <a:pt x="1341672" y="67839"/>
                </a:lnTo>
                <a:lnTo>
                  <a:pt x="1298217" y="80483"/>
                </a:lnTo>
                <a:lnTo>
                  <a:pt x="1252462" y="93591"/>
                </a:lnTo>
                <a:lnTo>
                  <a:pt x="1240681" y="96893"/>
                </a:lnTo>
                <a:lnTo>
                  <a:pt x="1228817" y="100345"/>
                </a:lnTo>
                <a:lnTo>
                  <a:pt x="1216936" y="104139"/>
                </a:lnTo>
                <a:lnTo>
                  <a:pt x="1205106" y="108467"/>
                </a:lnTo>
                <a:lnTo>
                  <a:pt x="1106712" y="144001"/>
                </a:lnTo>
                <a:lnTo>
                  <a:pt x="1062176" y="162727"/>
                </a:lnTo>
                <a:lnTo>
                  <a:pt x="1017414" y="183142"/>
                </a:lnTo>
                <a:lnTo>
                  <a:pt x="972651" y="205186"/>
                </a:lnTo>
                <a:lnTo>
                  <a:pt x="928112" y="228798"/>
                </a:lnTo>
                <a:lnTo>
                  <a:pt x="884024" y="253915"/>
                </a:lnTo>
                <a:lnTo>
                  <a:pt x="840611" y="280479"/>
                </a:lnTo>
                <a:lnTo>
                  <a:pt x="798100" y="308426"/>
                </a:lnTo>
                <a:lnTo>
                  <a:pt x="756714" y="337698"/>
                </a:lnTo>
                <a:lnTo>
                  <a:pt x="716681" y="368231"/>
                </a:lnTo>
                <a:lnTo>
                  <a:pt x="673313" y="403620"/>
                </a:lnTo>
                <a:lnTo>
                  <a:pt x="632116" y="440008"/>
                </a:lnTo>
                <a:lnTo>
                  <a:pt x="593177" y="477040"/>
                </a:lnTo>
                <a:lnTo>
                  <a:pt x="556587" y="514363"/>
                </a:lnTo>
                <a:lnTo>
                  <a:pt x="522431" y="551624"/>
                </a:lnTo>
                <a:lnTo>
                  <a:pt x="490799" y="588468"/>
                </a:lnTo>
                <a:lnTo>
                  <a:pt x="461778" y="624543"/>
                </a:lnTo>
                <a:lnTo>
                  <a:pt x="435457" y="659495"/>
                </a:lnTo>
                <a:lnTo>
                  <a:pt x="412321" y="694185"/>
                </a:lnTo>
                <a:lnTo>
                  <a:pt x="379971" y="744571"/>
                </a:lnTo>
                <a:lnTo>
                  <a:pt x="360092" y="777104"/>
                </a:lnTo>
                <a:lnTo>
                  <a:pt x="311178" y="871222"/>
                </a:lnTo>
                <a:lnTo>
                  <a:pt x="291643" y="915408"/>
                </a:lnTo>
                <a:lnTo>
                  <a:pt x="258558" y="996178"/>
                </a:lnTo>
                <a:lnTo>
                  <a:pt x="215891" y="1127437"/>
                </a:lnTo>
                <a:lnTo>
                  <a:pt x="207009" y="1161713"/>
                </a:lnTo>
                <a:lnTo>
                  <a:pt x="201278" y="1183334"/>
                </a:lnTo>
                <a:lnTo>
                  <a:pt x="198040" y="1194909"/>
                </a:lnTo>
                <a:lnTo>
                  <a:pt x="214882" y="1180384"/>
                </a:lnTo>
                <a:lnTo>
                  <a:pt x="222920" y="1173598"/>
                </a:lnTo>
                <a:lnTo>
                  <a:pt x="262107" y="1142163"/>
                </a:lnTo>
                <a:lnTo>
                  <a:pt x="316868" y="1098804"/>
                </a:lnTo>
                <a:lnTo>
                  <a:pt x="339638" y="1081136"/>
                </a:lnTo>
                <a:lnTo>
                  <a:pt x="358279" y="1066427"/>
                </a:lnTo>
                <a:lnTo>
                  <a:pt x="373448" y="1056138"/>
                </a:lnTo>
                <a:lnTo>
                  <a:pt x="384719" y="1051023"/>
                </a:lnTo>
                <a:lnTo>
                  <a:pt x="391667" y="1051834"/>
                </a:lnTo>
                <a:lnTo>
                  <a:pt x="392852" y="1058250"/>
                </a:lnTo>
                <a:lnTo>
                  <a:pt x="387702" y="1069419"/>
                </a:lnTo>
                <a:lnTo>
                  <a:pt x="360566" y="1103565"/>
                </a:lnTo>
                <a:lnTo>
                  <a:pt x="313226" y="1146668"/>
                </a:lnTo>
                <a:lnTo>
                  <a:pt x="244342" y="1201272"/>
                </a:lnTo>
                <a:lnTo>
                  <a:pt x="228093" y="1214314"/>
                </a:lnTo>
                <a:lnTo>
                  <a:pt x="203172" y="1234229"/>
                </a:lnTo>
                <a:lnTo>
                  <a:pt x="197904" y="1238969"/>
                </a:lnTo>
                <a:lnTo>
                  <a:pt x="171108" y="1262750"/>
                </a:lnTo>
                <a:lnTo>
                  <a:pt x="163228" y="1270088"/>
                </a:lnTo>
                <a:lnTo>
                  <a:pt x="130248" y="1305016"/>
                </a:lnTo>
                <a:lnTo>
                  <a:pt x="128995" y="1306409"/>
                </a:lnTo>
                <a:lnTo>
                  <a:pt x="127345" y="1308921"/>
                </a:lnTo>
                <a:lnTo>
                  <a:pt x="125945" y="1310788"/>
                </a:lnTo>
                <a:lnTo>
                  <a:pt x="89630" y="1360910"/>
                </a:lnTo>
                <a:lnTo>
                  <a:pt x="89370" y="1361101"/>
                </a:lnTo>
                <a:lnTo>
                  <a:pt x="88917" y="1362322"/>
                </a:lnTo>
                <a:lnTo>
                  <a:pt x="73374" y="1274421"/>
                </a:lnTo>
                <a:lnTo>
                  <a:pt x="53666" y="1182097"/>
                </a:lnTo>
                <a:lnTo>
                  <a:pt x="38833" y="1132555"/>
                </a:lnTo>
                <a:lnTo>
                  <a:pt x="24455" y="1091573"/>
                </a:lnTo>
                <a:lnTo>
                  <a:pt x="12555" y="1058533"/>
                </a:lnTo>
                <a:lnTo>
                  <a:pt x="4050" y="1032954"/>
                </a:lnTo>
                <a:lnTo>
                  <a:pt x="0" y="1014314"/>
                </a:lnTo>
                <a:lnTo>
                  <a:pt x="1457" y="1002138"/>
                </a:lnTo>
                <a:lnTo>
                  <a:pt x="9475" y="995949"/>
                </a:lnTo>
                <a:lnTo>
                  <a:pt x="38376" y="1024544"/>
                </a:lnTo>
                <a:lnTo>
                  <a:pt x="56110" y="1085752"/>
                </a:lnTo>
                <a:lnTo>
                  <a:pt x="66370" y="1128656"/>
                </a:lnTo>
                <a:lnTo>
                  <a:pt x="77469" y="1179765"/>
                </a:lnTo>
                <a:lnTo>
                  <a:pt x="89100" y="1239130"/>
                </a:lnTo>
                <a:lnTo>
                  <a:pt x="101054" y="1296873"/>
                </a:lnTo>
                <a:lnTo>
                  <a:pt x="100904" y="1296030"/>
                </a:lnTo>
                <a:lnTo>
                  <a:pt x="101172" y="1296967"/>
                </a:lnTo>
                <a:lnTo>
                  <a:pt x="101676" y="1298078"/>
                </a:lnTo>
                <a:lnTo>
                  <a:pt x="102416" y="1296905"/>
                </a:lnTo>
                <a:lnTo>
                  <a:pt x="107380" y="1288909"/>
                </a:lnTo>
                <a:lnTo>
                  <a:pt x="142421" y="1247544"/>
                </a:lnTo>
                <a:lnTo>
                  <a:pt x="157600" y="1232563"/>
                </a:lnTo>
                <a:lnTo>
                  <a:pt x="157953" y="1227646"/>
                </a:lnTo>
                <a:lnTo>
                  <a:pt x="166418" y="1179284"/>
                </a:lnTo>
                <a:lnTo>
                  <a:pt x="177876" y="1131473"/>
                </a:lnTo>
                <a:lnTo>
                  <a:pt x="189794" y="1093895"/>
                </a:lnTo>
                <a:lnTo>
                  <a:pt x="221820" y="1004423"/>
                </a:lnTo>
                <a:lnTo>
                  <a:pt x="275936" y="883021"/>
                </a:lnTo>
                <a:lnTo>
                  <a:pt x="343531" y="758785"/>
                </a:lnTo>
                <a:lnTo>
                  <a:pt x="409647" y="657834"/>
                </a:lnTo>
                <a:lnTo>
                  <a:pt x="422195" y="640611"/>
                </a:lnTo>
                <a:lnTo>
                  <a:pt x="448739" y="605076"/>
                </a:lnTo>
                <a:lnTo>
                  <a:pt x="477950" y="568375"/>
                </a:lnTo>
                <a:lnTo>
                  <a:pt x="509740" y="530847"/>
                </a:lnTo>
                <a:lnTo>
                  <a:pt x="544020" y="492836"/>
                </a:lnTo>
                <a:lnTo>
                  <a:pt x="580702" y="454680"/>
                </a:lnTo>
                <a:lnTo>
                  <a:pt x="619696" y="416722"/>
                </a:lnTo>
                <a:lnTo>
                  <a:pt x="660914" y="379302"/>
                </a:lnTo>
                <a:lnTo>
                  <a:pt x="704268" y="342762"/>
                </a:lnTo>
                <a:lnTo>
                  <a:pt x="744355" y="311204"/>
                </a:lnTo>
                <a:lnTo>
                  <a:pt x="785845" y="280879"/>
                </a:lnTo>
                <a:lnTo>
                  <a:pt x="828512" y="251872"/>
                </a:lnTo>
                <a:lnTo>
                  <a:pt x="872134" y="224264"/>
                </a:lnTo>
                <a:lnTo>
                  <a:pt x="916486" y="198140"/>
                </a:lnTo>
                <a:lnTo>
                  <a:pt x="961344" y="173582"/>
                </a:lnTo>
                <a:lnTo>
                  <a:pt x="1006485" y="150674"/>
                </a:lnTo>
                <a:lnTo>
                  <a:pt x="1051684" y="129499"/>
                </a:lnTo>
                <a:lnTo>
                  <a:pt x="1096717" y="110140"/>
                </a:lnTo>
                <a:lnTo>
                  <a:pt x="1208315" y="69231"/>
                </a:lnTo>
                <a:lnTo>
                  <a:pt x="1290833" y="45827"/>
                </a:lnTo>
                <a:lnTo>
                  <a:pt x="1334992" y="33693"/>
                </a:lnTo>
                <a:lnTo>
                  <a:pt x="1377305" y="25183"/>
                </a:lnTo>
                <a:lnTo>
                  <a:pt x="1453311" y="10975"/>
                </a:lnTo>
                <a:lnTo>
                  <a:pt x="1470308" y="8041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786733" y="1110034"/>
            <a:ext cx="4397587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b="1" dirty="0">
                <a:solidFill>
                  <a:srgbClr val="0A1D60"/>
                </a:solidFill>
                <a:latin typeface="Poppins-SemiBold"/>
                <a:cs typeface="Poppins-SemiBold"/>
              </a:rPr>
              <a:t>(Re)penser</a:t>
            </a:r>
            <a:r>
              <a:rPr sz="2400" b="1" spc="26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2400" b="1" dirty="0">
                <a:solidFill>
                  <a:srgbClr val="0A1D60"/>
                </a:solidFill>
                <a:latin typeface="Poppins-SemiBold"/>
                <a:cs typeface="Poppins-SemiBold"/>
              </a:rPr>
              <a:t>la</a:t>
            </a:r>
            <a:r>
              <a:rPr sz="2400" b="1" spc="26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2400" b="1" spc="-7" dirty="0">
                <a:solidFill>
                  <a:srgbClr val="0A1D60"/>
                </a:solidFill>
                <a:latin typeface="Poppins-SemiBold"/>
                <a:cs typeface="Poppins-SemiBold"/>
              </a:rPr>
              <a:t>Méditerranée</a:t>
            </a:r>
            <a:endParaRPr sz="2400" dirty="0">
              <a:latin typeface="Poppins-SemiBold"/>
              <a:cs typeface="Poppins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016" y="2655830"/>
            <a:ext cx="3004820" cy="141632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ctr">
              <a:lnSpc>
                <a:spcPct val="115399"/>
              </a:lnSpc>
              <a:spcBef>
                <a:spcPts val="63"/>
              </a:spcBef>
            </a:pP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La</a:t>
            </a:r>
            <a:r>
              <a:rPr sz="1733" b="1" spc="14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Méditerranée</a:t>
            </a:r>
            <a:r>
              <a:rPr sz="1733" b="1" spc="143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à</a:t>
            </a:r>
            <a:r>
              <a:rPr sz="1733" b="1" spc="14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7" dirty="0">
                <a:solidFill>
                  <a:srgbClr val="0A1D60"/>
                </a:solidFill>
                <a:latin typeface="Poppins-SemiBold"/>
                <a:cs typeface="Poppins-SemiBold"/>
              </a:rPr>
              <a:t>l’heure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de</a:t>
            </a:r>
            <a:r>
              <a:rPr sz="1733" b="1" spc="8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l’histoire</a:t>
            </a:r>
            <a:r>
              <a:rPr sz="1733" b="1" spc="8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7" dirty="0">
                <a:solidFill>
                  <a:srgbClr val="0A1D60"/>
                </a:solidFill>
                <a:latin typeface="Poppins-SemiBold"/>
                <a:cs typeface="Poppins-SemiBold"/>
              </a:rPr>
              <a:t>globale</a:t>
            </a:r>
            <a:endParaRPr sz="1733" dirty="0">
              <a:latin typeface="Poppins-SemiBold"/>
              <a:cs typeface="Poppins-SemiBold"/>
            </a:endParaRPr>
          </a:p>
          <a:p>
            <a:pPr marL="255283" marR="221838" algn="ctr">
              <a:lnSpc>
                <a:spcPct val="114700"/>
              </a:lnSpc>
              <a:spcBef>
                <a:spcPts val="270"/>
              </a:spcBef>
            </a:pP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(circulations,</a:t>
            </a:r>
            <a:r>
              <a:rPr sz="1367" spc="-10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17" dirty="0">
                <a:solidFill>
                  <a:srgbClr val="0A1D60"/>
                </a:solidFill>
                <a:latin typeface="Poppins"/>
                <a:cs typeface="Poppins"/>
              </a:rPr>
              <a:t>commerciales,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acteurs</a:t>
            </a:r>
            <a:r>
              <a:rPr sz="1367" spc="-27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et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institutions</a:t>
            </a: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</a:p>
          <a:p>
            <a:pPr marL="255283" marR="221838" algn="ctr">
              <a:lnSpc>
                <a:spcPct val="114700"/>
              </a:lnSpc>
              <a:spcBef>
                <a:spcPts val="270"/>
              </a:spcBef>
            </a:pP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XVIIIe-</a:t>
            </a:r>
            <a:r>
              <a:rPr lang="fr-FR" sz="1367" spc="-13" dirty="0">
                <a:solidFill>
                  <a:srgbClr val="0A1D60"/>
                </a:solidFill>
                <a:latin typeface="Poppins"/>
                <a:cs typeface="Poppins"/>
              </a:rPr>
              <a:t>XXIe</a:t>
            </a:r>
            <a:r>
              <a:rPr lang="fr-FR" sz="1367" dirty="0">
                <a:solidFill>
                  <a:srgbClr val="0A1D60"/>
                </a:solidFill>
                <a:latin typeface="Poppins"/>
                <a:cs typeface="Poppins"/>
              </a:rPr>
              <a:t>	</a:t>
            </a: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siècles)</a:t>
            </a:r>
            <a:endParaRPr sz="1367" dirty="0">
              <a:latin typeface="Poppins"/>
              <a:cs typeface="Poppin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05742" y="112839"/>
            <a:ext cx="1502833" cy="665204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267" spc="283" dirty="0">
                <a:solidFill>
                  <a:srgbClr val="0A1D60"/>
                </a:solidFill>
              </a:rPr>
              <a:t>AXE</a:t>
            </a:r>
            <a:r>
              <a:rPr sz="4267" spc="143" dirty="0">
                <a:solidFill>
                  <a:srgbClr val="0A1D60"/>
                </a:solidFill>
              </a:rPr>
              <a:t> </a:t>
            </a:r>
            <a:r>
              <a:rPr sz="4267" spc="387" dirty="0">
                <a:solidFill>
                  <a:srgbClr val="0A1D60"/>
                </a:solidFill>
              </a:rPr>
              <a:t>1</a:t>
            </a:r>
            <a:endParaRPr sz="4267"/>
          </a:p>
        </p:txBody>
      </p:sp>
      <p:sp>
        <p:nvSpPr>
          <p:cNvPr id="11" name="object 11"/>
          <p:cNvSpPr txBox="1"/>
          <p:nvPr/>
        </p:nvSpPr>
        <p:spPr>
          <a:xfrm>
            <a:off x="3946569" y="3862729"/>
            <a:ext cx="3384550" cy="14548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ctr">
              <a:lnSpc>
                <a:spcPct val="115399"/>
              </a:lnSpc>
              <a:spcBef>
                <a:spcPts val="63"/>
              </a:spcBef>
            </a:pP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Des</a:t>
            </a:r>
            <a:r>
              <a:rPr sz="1733" b="1" spc="10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hommes,</a:t>
            </a:r>
            <a:r>
              <a:rPr sz="1733" b="1" spc="11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des</a:t>
            </a:r>
            <a:r>
              <a:rPr sz="1733" b="1" spc="11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pouvoirs</a:t>
            </a:r>
            <a:r>
              <a:rPr sz="1733" b="1" spc="11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17" dirty="0">
                <a:solidFill>
                  <a:srgbClr val="0A1D60"/>
                </a:solidFill>
                <a:latin typeface="Poppins-SemiBold"/>
                <a:cs typeface="Poppins-SemiBold"/>
              </a:rPr>
              <a:t>et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des</a:t>
            </a:r>
            <a:r>
              <a:rPr sz="1733" b="1" spc="11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dieux</a:t>
            </a:r>
            <a:r>
              <a:rPr sz="1733" b="1" spc="11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en</a:t>
            </a:r>
            <a:r>
              <a:rPr sz="1733" b="1" spc="117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7" dirty="0">
                <a:solidFill>
                  <a:srgbClr val="0A1D60"/>
                </a:solidFill>
                <a:latin typeface="Poppins-SemiBold"/>
                <a:cs typeface="Poppins-SemiBold"/>
              </a:rPr>
              <a:t>Méditerranée</a:t>
            </a:r>
            <a:endParaRPr sz="1733" dirty="0">
              <a:latin typeface="Poppins-SemiBold"/>
              <a:cs typeface="Poppins-SemiBold"/>
            </a:endParaRPr>
          </a:p>
          <a:p>
            <a:pPr marL="132087" marR="178656" indent="51649" algn="ctr">
              <a:lnSpc>
                <a:spcPct val="114700"/>
              </a:lnSpc>
              <a:spcBef>
                <a:spcPts val="863"/>
              </a:spcBef>
            </a:pP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(cadres</a:t>
            </a:r>
            <a:r>
              <a:rPr sz="1367" spc="10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et</a:t>
            </a:r>
            <a:r>
              <a:rPr sz="1367" spc="1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dynamiques</a:t>
            </a:r>
            <a:r>
              <a:rPr sz="1367" spc="17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sociales, culturelles,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religieuses</a:t>
            </a:r>
            <a:r>
              <a:rPr sz="1367" spc="-20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et</a:t>
            </a:r>
            <a:r>
              <a:rPr sz="1367" spc="-20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politiques</a:t>
            </a: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 fin XVe-début </a:t>
            </a:r>
            <a:r>
              <a:rPr lang="fr-FR" sz="1367" spc="-13" dirty="0">
                <a:solidFill>
                  <a:srgbClr val="0A1D60"/>
                </a:solidFill>
                <a:latin typeface="Poppins"/>
                <a:cs typeface="Poppins"/>
              </a:rPr>
              <a:t>XXIe </a:t>
            </a: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siècles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)</a:t>
            </a:r>
            <a:endParaRPr sz="1367" dirty="0">
              <a:latin typeface="Poppins"/>
              <a:cs typeface="Poppi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693" y="4937811"/>
            <a:ext cx="3314907" cy="146762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63503" marR="3387" indent="-55459">
              <a:lnSpc>
                <a:spcPct val="115399"/>
              </a:lnSpc>
              <a:spcBef>
                <a:spcPts val="63"/>
              </a:spcBef>
            </a:pP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La</a:t>
            </a:r>
            <a:r>
              <a:rPr sz="1733" b="1" spc="140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Méditerranée</a:t>
            </a:r>
            <a:r>
              <a:rPr sz="1733" b="1" spc="143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dans</a:t>
            </a:r>
            <a:r>
              <a:rPr sz="1733" b="1" spc="143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17" dirty="0">
                <a:solidFill>
                  <a:srgbClr val="0A1D60"/>
                </a:solidFill>
                <a:latin typeface="Poppins-SemiBold"/>
                <a:cs typeface="Poppins-SemiBold"/>
              </a:rPr>
              <a:t>une </a:t>
            </a:r>
            <a:r>
              <a:rPr sz="1733" b="1" dirty="0">
                <a:solidFill>
                  <a:srgbClr val="0A1D60"/>
                </a:solidFill>
                <a:latin typeface="Poppins-SemiBold"/>
                <a:cs typeface="Poppins-SemiBold"/>
              </a:rPr>
              <a:t>perspective</a:t>
            </a:r>
            <a:r>
              <a:rPr sz="1733" b="1" spc="136" dirty="0">
                <a:solidFill>
                  <a:srgbClr val="0A1D60"/>
                </a:solidFill>
                <a:latin typeface="Poppins-SemiBold"/>
                <a:cs typeface="Poppins-SemiBold"/>
              </a:rPr>
              <a:t> </a:t>
            </a:r>
            <a:r>
              <a:rPr sz="1733" b="1" spc="-7" dirty="0">
                <a:solidFill>
                  <a:srgbClr val="0A1D60"/>
                </a:solidFill>
                <a:latin typeface="Poppins-SemiBold"/>
                <a:cs typeface="Poppins-SemiBold"/>
              </a:rPr>
              <a:t>comparative</a:t>
            </a:r>
            <a:endParaRPr sz="1733" dirty="0">
              <a:latin typeface="Poppins-SemiBold"/>
              <a:cs typeface="Poppins-SemiBold"/>
            </a:endParaRPr>
          </a:p>
          <a:p>
            <a:pPr marL="139284" marR="23284" indent="-74510">
              <a:lnSpc>
                <a:spcPct val="114700"/>
              </a:lnSpc>
              <a:spcBef>
                <a:spcPts val="953"/>
              </a:spcBef>
            </a:pP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(connexions,</a:t>
            </a:r>
            <a:r>
              <a:rPr sz="1367" spc="-20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mobilités,</a:t>
            </a:r>
            <a:r>
              <a:rPr sz="1367" spc="-17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échanges. Baltique,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Antilles,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Mer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dirty="0">
                <a:solidFill>
                  <a:srgbClr val="0A1D60"/>
                </a:solidFill>
                <a:latin typeface="Poppins"/>
                <a:cs typeface="Poppins"/>
              </a:rPr>
              <a:t>du</a:t>
            </a:r>
            <a:r>
              <a:rPr sz="1367" spc="-23" dirty="0">
                <a:solidFill>
                  <a:srgbClr val="0A1D60"/>
                </a:solidFill>
                <a:latin typeface="Poppins"/>
                <a:cs typeface="Poppins"/>
              </a:rPr>
              <a:t> </a:t>
            </a:r>
            <a:r>
              <a:rPr sz="1367" spc="-7" dirty="0" err="1">
                <a:solidFill>
                  <a:srgbClr val="0A1D60"/>
                </a:solidFill>
                <a:latin typeface="Poppins"/>
                <a:cs typeface="Poppins"/>
              </a:rPr>
              <a:t>Japon</a:t>
            </a:r>
            <a:r>
              <a:rPr lang="fr-FR" sz="1367" spc="-7" dirty="0">
                <a:solidFill>
                  <a:srgbClr val="0A1D60"/>
                </a:solidFill>
                <a:latin typeface="Poppins"/>
                <a:cs typeface="Poppins"/>
              </a:rPr>
              <a:t> XVIIIe siècle</a:t>
            </a:r>
            <a:r>
              <a:rPr sz="1367" spc="-7" dirty="0">
                <a:solidFill>
                  <a:srgbClr val="0A1D60"/>
                </a:solidFill>
                <a:latin typeface="Poppins"/>
                <a:cs typeface="Poppins"/>
              </a:rPr>
              <a:t>)</a:t>
            </a:r>
            <a:endParaRPr sz="1367" dirty="0">
              <a:latin typeface="Poppins"/>
              <a:cs typeface="Poppi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53196" y="888764"/>
            <a:ext cx="1619250" cy="35137"/>
          </a:xfrm>
          <a:custGeom>
            <a:avLst/>
            <a:gdLst/>
            <a:ahLst/>
            <a:cxnLst/>
            <a:rect l="l" t="t" r="r" b="b"/>
            <a:pathLst>
              <a:path w="2428875" h="52705">
                <a:moveTo>
                  <a:pt x="2428621" y="52559"/>
                </a:moveTo>
                <a:lnTo>
                  <a:pt x="0" y="26279"/>
                </a:lnTo>
                <a:lnTo>
                  <a:pt x="2428621" y="0"/>
                </a:lnTo>
                <a:lnTo>
                  <a:pt x="2428621" y="15874"/>
                </a:lnTo>
                <a:lnTo>
                  <a:pt x="1467144" y="26279"/>
                </a:lnTo>
                <a:lnTo>
                  <a:pt x="2428621" y="36684"/>
                </a:lnTo>
                <a:lnTo>
                  <a:pt x="2428621" y="52559"/>
                </a:lnTo>
                <a:close/>
              </a:path>
            </a:pathLst>
          </a:custGeom>
          <a:solidFill>
            <a:srgbClr val="0A1D6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5"/>
          <p:cNvSpPr/>
          <p:nvPr/>
        </p:nvSpPr>
        <p:spPr>
          <a:xfrm>
            <a:off x="4097018" y="888764"/>
            <a:ext cx="1619250" cy="35137"/>
          </a:xfrm>
          <a:custGeom>
            <a:avLst/>
            <a:gdLst/>
            <a:ahLst/>
            <a:cxnLst/>
            <a:rect l="l" t="t" r="r" b="b"/>
            <a:pathLst>
              <a:path w="2428875" h="52705">
                <a:moveTo>
                  <a:pt x="0" y="52559"/>
                </a:moveTo>
                <a:lnTo>
                  <a:pt x="0" y="36684"/>
                </a:lnTo>
                <a:lnTo>
                  <a:pt x="961584" y="26279"/>
                </a:lnTo>
                <a:lnTo>
                  <a:pt x="0" y="15874"/>
                </a:lnTo>
                <a:lnTo>
                  <a:pt x="0" y="0"/>
                </a:lnTo>
                <a:lnTo>
                  <a:pt x="2428728" y="26279"/>
                </a:lnTo>
                <a:lnTo>
                  <a:pt x="0" y="52559"/>
                </a:lnTo>
                <a:close/>
              </a:path>
            </a:pathLst>
          </a:custGeom>
          <a:solidFill>
            <a:srgbClr val="0A1D6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5302" y="827052"/>
            <a:ext cx="158477" cy="158535"/>
          </a:xfrm>
          <a:prstGeom prst="rect">
            <a:avLst/>
          </a:prstGeom>
        </p:spPr>
      </p:pic>
      <p:pic>
        <p:nvPicPr>
          <p:cNvPr id="13" name="Caméra 12">
            <a:extLst>
              <a:ext uri="{FF2B5EF4-FFF2-40B4-BE49-F238E27FC236}">
                <a16:creationId xmlns:a16="http://schemas.microsoft.com/office/drawing/2014/main" id="{1959ACFD-B6C1-F4FC-341A-2CFADC6C7D07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8" name="Caméra 17">
            <a:extLst>
              <a:ext uri="{FF2B5EF4-FFF2-40B4-BE49-F238E27FC236}">
                <a16:creationId xmlns:a16="http://schemas.microsoft.com/office/drawing/2014/main" id="{779F6D45-489D-EB90-A515-38E472A10DAE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0" name="Caméra 19">
            <a:extLst>
              <a:ext uri="{FF2B5EF4-FFF2-40B4-BE49-F238E27FC236}">
                <a16:creationId xmlns:a16="http://schemas.microsoft.com/office/drawing/2014/main" id="{187E530C-2326-689B-A9A2-12A3740BC49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"/>
    </mc:Choice>
    <mc:Fallback>
      <p:transition spd="slow" advTm="6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1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7E72031B-E6FE-5FE5-6831-C074E97B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8494986" cy="1739441"/>
          </a:xfrm>
        </p:spPr>
        <p:txBody>
          <a:bodyPr>
            <a:normAutofit fontScale="90000"/>
          </a:bodyPr>
          <a:lstStyle/>
          <a:p>
            <a:pPr rtl="0"/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La Méditerranée à l’heure de l’histoire globale </a:t>
            </a:r>
            <a:b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(XVI</a:t>
            </a:r>
            <a:r>
              <a:rPr lang="fr-FR" sz="2933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-XX</a:t>
            </a:r>
            <a:r>
              <a:rPr lang="fr-FR" sz="2933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 siècle)</a:t>
            </a:r>
            <a:br>
              <a:rPr lang="fr-FR" sz="2933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Equipe : Arnaud 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Bartolomei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coord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.), Héloïse Hermant, Xavier 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Huetz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 de Lemps, Silvia 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Marzagalli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 et des 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doctorant.e.s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 (Marvin Gonzalez, Vanina </a:t>
            </a:r>
            <a:r>
              <a:rPr lang="fr-FR" sz="1467" dirty="0" err="1">
                <a:solidFill>
                  <a:srgbClr val="000000"/>
                </a:solidFill>
                <a:latin typeface="Calibri" panose="020F0502020204030204" pitchFamily="34" charset="0"/>
              </a:rPr>
              <a:t>Benci</a:t>
            </a:r>
            <a: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b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fr-FR" sz="1467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fr-FR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2" y="2490942"/>
            <a:ext cx="8974461" cy="4367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err="1"/>
              <a:t>Périmètre</a:t>
            </a:r>
            <a:r>
              <a:rPr lang="en-US" sz="2400" b="1" dirty="0"/>
              <a:t> du </a:t>
            </a:r>
            <a:r>
              <a:rPr lang="en-US" sz="2400" b="1" dirty="0" err="1"/>
              <a:t>projet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pPr algn="just"/>
            <a:r>
              <a:rPr lang="fr-FR" sz="1800" dirty="0"/>
              <a:t>Réunion de chercheurs et chercheuses du laboratoire spécialistes de champs historiographiques différents (histoire des échanges commerciaux, des institutions </a:t>
            </a:r>
            <a:r>
              <a:rPr lang="fr-FR" sz="1800" dirty="0" err="1"/>
              <a:t>trans-nationales</a:t>
            </a:r>
            <a:r>
              <a:rPr lang="fr-FR" sz="1800" dirty="0"/>
              <a:t> ou des migrations) mais expérimentant les deux principales approches méthodologiques de l’histoire globale : histoire comparée (Méditerranée </a:t>
            </a:r>
            <a:r>
              <a:rPr lang="fr-FR" sz="1800" i="1" dirty="0"/>
              <a:t>vs</a:t>
            </a:r>
            <a:r>
              <a:rPr lang="fr-FR" sz="1800" dirty="0"/>
              <a:t> d’autres espaces mondiaux) et histoire connectée (connexions entre Méditerranée et d’autres espaces mondiaux)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Appui sur des initiatives, des programmes de recherches ou des collaborations internationales, déjà établies dans le précédent quadriennal (axe de recherche « Dominations impériales », programme ANR </a:t>
            </a:r>
            <a:r>
              <a:rPr lang="fr-FR" sz="1800" dirty="0" err="1"/>
              <a:t>Portic</a:t>
            </a:r>
            <a:r>
              <a:rPr lang="fr-FR" sz="1800" dirty="0"/>
              <a:t>, consortium « La fabrique consulaire ») ou en cours de gestation (programmes HISFIMED et HIRECOM, programme PIOMIG)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Objectifs : réintégrer la Méditerranée dans le périmètre de « l’histoire globale » et conforter la position du CMMC au sein des </a:t>
            </a:r>
            <a:r>
              <a:rPr lang="fr-FR" sz="1800" i="1" dirty="0" err="1"/>
              <a:t>Mediterranean</a:t>
            </a:r>
            <a:r>
              <a:rPr lang="fr-FR" sz="1800" i="1" dirty="0"/>
              <a:t> </a:t>
            </a:r>
            <a:r>
              <a:rPr lang="fr-FR" sz="1800" i="1" dirty="0" err="1"/>
              <a:t>Studies</a:t>
            </a:r>
            <a:endParaRPr lang="fr-FR" sz="1800" i="1" dirty="0"/>
          </a:p>
          <a:p>
            <a:endParaRPr lang="fr-FR" sz="18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903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8"/>
    </mc:Choice>
    <mc:Fallback>
      <p:transition spd="slow" advTm="96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1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5523065" y="550932"/>
            <a:ext cx="6079048" cy="5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E72031B-E6FE-5FE5-6831-C074E97B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4474029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Initiatives projetées </a:t>
            </a:r>
            <a:r>
              <a:rPr lang="fr-FR" sz="2800" b="1" dirty="0" err="1"/>
              <a:t>our</a:t>
            </a:r>
            <a:r>
              <a:rPr lang="fr-FR" sz="2800" b="1" dirty="0"/>
              <a:t> de </a:t>
            </a:r>
            <a:r>
              <a:rPr lang="fr-FR" sz="2667" b="1" dirty="0">
                <a:solidFill>
                  <a:srgbClr val="000000"/>
                </a:solidFill>
              </a:rPr>
              <a:t>Initiatives projetées autour de trois chantiers (2024-2025)</a:t>
            </a:r>
            <a:endParaRPr lang="fr-FR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2607778"/>
            <a:ext cx="4920343" cy="4351338"/>
          </a:xfrm>
        </p:spPr>
        <p:txBody>
          <a:bodyPr>
            <a:normAutofit fontScale="77500" lnSpcReduction="20000"/>
          </a:bodyPr>
          <a:lstStyle/>
          <a:p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Méditerranée dans les circulations commerciales globales (XVII</a:t>
            </a:r>
            <a:r>
              <a:rPr lang="fr-FR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-XIX</a:t>
            </a:r>
            <a:r>
              <a:rPr lang="fr-FR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siècle)</a:t>
            </a:r>
          </a:p>
          <a:p>
            <a:endParaRPr lang="fr-FR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dirty="0"/>
              <a:t>Prolongement des travaux menés dans le cadre du programme ANR PORTIC, du programme I+D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Primera </a:t>
            </a:r>
            <a:r>
              <a:rPr lang="fr-F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Globalización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(Université de Séville) ou du programme « Atlantic Italies » (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coord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. Roberto Zaugg, Université de Lausanne)</a:t>
            </a:r>
          </a:p>
          <a:p>
            <a:pPr>
              <a:buFontTx/>
              <a:buChar char="-"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dirty="0">
                <a:latin typeface="Poppins" pitchFamily="2" charset="77"/>
                <a:cs typeface="Poppins" pitchFamily="2" charset="77"/>
              </a:rPr>
              <a:t>Publication de la journée d’études « </a:t>
            </a:r>
            <a:r>
              <a:rPr lang="fr-FR" sz="1800" b="1" dirty="0">
                <a:latin typeface="Poppins" pitchFamily="2" charset="77"/>
                <a:cs typeface="Poppins" pitchFamily="2" charset="77"/>
              </a:rPr>
              <a:t>Le commerce marseillais au XVIIIe siècle : retour aux sources  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» (organisée par le CMMC,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TELEMMe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et l’ANR PORTIC en février 2022 à la MSHS-SE : prévue dans les </a:t>
            </a:r>
            <a:r>
              <a:rPr lang="fr-FR" sz="1800" i="1" dirty="0" err="1">
                <a:latin typeface="Poppins" pitchFamily="2" charset="77"/>
                <a:cs typeface="Poppins" pitchFamily="2" charset="77"/>
              </a:rPr>
              <a:t>CdlM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en 2024)</a:t>
            </a:r>
          </a:p>
          <a:p>
            <a:pPr>
              <a:buFontTx/>
              <a:buChar char="-"/>
            </a:pP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Organisation d’une journée d’études au CMMC en 2025, en collaboration avec le projet HISFIMED 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(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« La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globalización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financiera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en el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Mediterráneo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(1568-1798) »,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Universidad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Complutense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de Madrid) 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: « </a:t>
            </a:r>
            <a:r>
              <a:rPr lang="fr-FR" sz="1800" b="1" dirty="0"/>
              <a:t>Du Monde à la Méditerranée. Une histoire globale de la circulation des piastres (XVIe-XIXe siècle)</a:t>
            </a:r>
            <a:r>
              <a:rPr lang="fr-FR" sz="1800" dirty="0"/>
              <a:t> »</a:t>
            </a:r>
          </a:p>
          <a:p>
            <a:endParaRPr lang="fr-FR" sz="1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Image 1" descr="Une image contenant texte, carte, capture d’écran, diagramme&#10;&#10;Description générée automatiquement">
            <a:extLst>
              <a:ext uri="{FF2B5EF4-FFF2-40B4-BE49-F238E27FC236}">
                <a16:creationId xmlns:a16="http://schemas.microsoft.com/office/drawing/2014/main" id="{78BA21FD-3DA6-1D55-105F-C8EAEAA3A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r="17924" b="2"/>
          <a:stretch/>
        </p:blipFill>
        <p:spPr>
          <a:xfrm>
            <a:off x="5746484" y="900293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7"/>
    </mc:Choice>
    <mc:Fallback>
      <p:transition spd="slow" advTm="88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1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7010399" y="1492468"/>
            <a:ext cx="4591713" cy="4814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E72031B-E6FE-5FE5-6831-C074E97B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36722" cy="1739446"/>
          </a:xfrm>
        </p:spPr>
        <p:txBody>
          <a:bodyPr>
            <a:normAutofit/>
          </a:bodyPr>
          <a:lstStyle/>
          <a:p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Acteurs et institutions  : expériences méditerranéennes, expériences globales (XVI</a:t>
            </a:r>
            <a:r>
              <a:rPr lang="fr-FR" sz="2933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-XX</a:t>
            </a:r>
            <a:r>
              <a:rPr lang="fr-FR" sz="2933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 siècle)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74" y="2584028"/>
            <a:ext cx="4920343" cy="4351338"/>
          </a:xfrm>
        </p:spPr>
        <p:txBody>
          <a:bodyPr>
            <a:normAutofit fontScale="70000" lnSpcReduction="20000"/>
          </a:bodyPr>
          <a:lstStyle/>
          <a:p>
            <a:pPr algn="just">
              <a:buFontTx/>
              <a:buChar char="-"/>
            </a:pPr>
            <a:r>
              <a:rPr lang="fr-FR" sz="1800" dirty="0"/>
              <a:t>Prolongements des collaborations en cours dans le champ des études consulaires (programme « Los consules en </a:t>
            </a:r>
            <a:r>
              <a:rPr lang="fr-FR" sz="1800" dirty="0" err="1"/>
              <a:t>Filipinas</a:t>
            </a:r>
            <a:r>
              <a:rPr lang="fr-FR" sz="1800" dirty="0"/>
              <a:t> » du CSIC, Madrid ; consortium « La fabrique consulaire ») : association à l’organisation du colloque « </a:t>
            </a:r>
            <a:r>
              <a:rPr lang="fr-FR" sz="1800" b="1" dirty="0"/>
              <a:t>Des fonctions judiciaires des consuls aux tribunaux consulaires (XIIe-XXe siècle) </a:t>
            </a:r>
            <a:r>
              <a:rPr lang="fr-FR" sz="1800" dirty="0"/>
              <a:t>» (Hambourg, 2023) et de l’école thématique « </a:t>
            </a:r>
            <a:r>
              <a:rPr lang="fr-FR" sz="1800" b="1" dirty="0"/>
              <a:t>Les sources consulaires. Pour une histoire sociale et globale des relations internationales </a:t>
            </a:r>
            <a:r>
              <a:rPr lang="fr-FR" sz="1800" dirty="0"/>
              <a:t>» (Nantes, 3-7 juin 2024)</a:t>
            </a:r>
          </a:p>
          <a:p>
            <a:pPr algn="just">
              <a:buFontTx/>
              <a:buChar char="-"/>
            </a:pPr>
            <a:endParaRPr lang="fr-FR" sz="1800" dirty="0"/>
          </a:p>
          <a:p>
            <a:pPr algn="just">
              <a:buFontTx/>
              <a:buChar char="-"/>
            </a:pPr>
            <a:r>
              <a:rPr lang="fr-FR" sz="1800" dirty="0">
                <a:latin typeface="Poppins" pitchFamily="2" charset="77"/>
                <a:cs typeface="Poppins" pitchFamily="2" charset="77"/>
              </a:rPr>
              <a:t>Collaboration avec le programme 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« HIRECOM. Une histoire sociale 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« </a:t>
            </a:r>
            <a:r>
              <a:rPr lang="en-US" sz="1800" b="1" dirty="0">
                <a:latin typeface="Poppins" pitchFamily="2" charset="77"/>
                <a:cs typeface="Poppins" pitchFamily="2" charset="77"/>
              </a:rPr>
              <a:t>Powers, Polycentrism, and Trade Regulations in the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des régulations commerciales » (Casa de </a:t>
            </a:r>
            <a:r>
              <a:rPr lang="fr-FR" sz="1800" dirty="0" err="1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Velazquez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) : 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association à l’organisation du colloque </a:t>
            </a:r>
            <a:r>
              <a:rPr lang="en-US" sz="1800" b="1" dirty="0">
                <a:latin typeface="Poppins" pitchFamily="2" charset="77"/>
                <a:cs typeface="Poppins" pitchFamily="2" charset="77"/>
              </a:rPr>
              <a:t> Iberian World: Monopolies, Privileges, and Commercial Exclusivity (</a:t>
            </a:r>
            <a:r>
              <a:rPr lang="en-US" sz="1800" b="1" dirty="0" err="1">
                <a:latin typeface="Poppins" pitchFamily="2" charset="77"/>
                <a:cs typeface="Poppins" pitchFamily="2" charset="77"/>
              </a:rPr>
              <a:t>XVIIth-XIXth</a:t>
            </a:r>
            <a:r>
              <a:rPr lang="en-US" sz="1800" b="1" dirty="0">
                <a:latin typeface="Poppins" pitchFamily="2" charset="77"/>
                <a:cs typeface="Poppins" pitchFamily="2" charset="77"/>
              </a:rPr>
              <a:t> century) 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» (</a:t>
            </a:r>
            <a:r>
              <a:rPr lang="en-US" sz="1800" dirty="0">
                <a:latin typeface="Poppins" pitchFamily="2" charset="77"/>
                <a:cs typeface="Poppins" pitchFamily="2" charset="77"/>
              </a:rPr>
              <a:t>Williamsburg/Mexico, </a:t>
            </a:r>
            <a:r>
              <a:rPr lang="en-US" sz="1800" dirty="0" err="1">
                <a:latin typeface="Poppins" pitchFamily="2" charset="77"/>
                <a:cs typeface="Poppins" pitchFamily="2" charset="77"/>
              </a:rPr>
              <a:t>avril</a:t>
            </a:r>
            <a:r>
              <a:rPr lang="en-US" sz="1800" dirty="0">
                <a:latin typeface="Poppins" pitchFamily="2" charset="77"/>
                <a:cs typeface="Poppins" pitchFamily="2" charset="77"/>
              </a:rPr>
              <a:t> 2024)</a:t>
            </a:r>
          </a:p>
          <a:p>
            <a:pPr algn="just">
              <a:buFontTx/>
              <a:buChar char="-"/>
            </a:pPr>
            <a:endParaRPr lang="en-US" sz="1800" dirty="0">
              <a:latin typeface="Poppins" pitchFamily="2" charset="77"/>
              <a:cs typeface="Poppins" pitchFamily="2" charset="77"/>
            </a:endParaRPr>
          </a:p>
          <a:p>
            <a:pPr algn="just">
              <a:buFontTx/>
              <a:buChar char="-"/>
            </a:pP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Lancement du programme « La Couronne d’Aragon, assise méditerranéenne d’une monarchie impériale : une approche d’histoire globale (XIII</a:t>
            </a:r>
            <a:r>
              <a:rPr lang="fr-FR" sz="1800" baseline="300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e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-XVIII</a:t>
            </a:r>
            <a:r>
              <a:rPr lang="fr-FR" sz="1800" baseline="300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e</a:t>
            </a:r>
            <a:r>
              <a:rPr lang="fr-FR" sz="18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siècle) ». 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Publication en cours de la JE « </a:t>
            </a:r>
            <a:r>
              <a:rPr lang="fr-FR" sz="1800" b="1" dirty="0">
                <a:latin typeface="Poppins" pitchFamily="2" charset="77"/>
                <a:cs typeface="Poppins" pitchFamily="2" charset="77"/>
              </a:rPr>
              <a:t>La Couronne d’Aragon : Un empire dans l’empire ?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 » (CMMC, 2021) dans </a:t>
            </a:r>
            <a:r>
              <a:rPr lang="fr-FR" sz="1800" i="1" dirty="0" err="1">
                <a:latin typeface="Poppins" pitchFamily="2" charset="77"/>
                <a:cs typeface="Poppins" pitchFamily="2" charset="77"/>
              </a:rPr>
              <a:t>Pedralbes</a:t>
            </a:r>
            <a:r>
              <a:rPr lang="fr-FR" sz="1800" i="1" dirty="0">
                <a:latin typeface="Poppins" pitchFamily="2" charset="77"/>
                <a:cs typeface="Poppins" pitchFamily="2" charset="77"/>
              </a:rPr>
              <a:t>,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 2024 (en collaboration avec le programme « REDIF: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Redes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de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información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y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fidelidad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: los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mediadores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territoriales en la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construcción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global de la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monarquía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de España», PID2019-110858GA-I00</a:t>
            </a:r>
            <a:r>
              <a:rPr lang="fr-FR" sz="1800" b="1" dirty="0">
                <a:latin typeface="Poppins" pitchFamily="2" charset="77"/>
                <a:cs typeface="Poppins" pitchFamily="2" charset="77"/>
              </a:rPr>
              <a:t>)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.</a:t>
            </a:r>
            <a:endParaRPr lang="en-US" sz="1800" dirty="0">
              <a:latin typeface="Poppins" pitchFamily="2" charset="77"/>
              <a:cs typeface="Poppins" pitchFamily="2" charset="77"/>
            </a:endParaRPr>
          </a:p>
          <a:p>
            <a:endParaRPr lang="fr-FR" sz="1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Image 1" descr="Une image contenant texte, dessin, croquis, livre&#10;&#10;Description générée automatiquement">
            <a:extLst>
              <a:ext uri="{FF2B5EF4-FFF2-40B4-BE49-F238E27FC236}">
                <a16:creationId xmlns:a16="http://schemas.microsoft.com/office/drawing/2014/main" id="{0C3879ED-C00C-0644-0473-CDA8FBF0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3" b="3"/>
          <a:stretch/>
        </p:blipFill>
        <p:spPr>
          <a:xfrm>
            <a:off x="8004005" y="1955732"/>
            <a:ext cx="2662631" cy="435133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356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9"/>
    </mc:Choice>
    <mc:Fallback>
      <p:transition spd="slow" advTm="740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1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6496651" y="1229710"/>
            <a:ext cx="5105462" cy="507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E72031B-E6FE-5FE5-6831-C074E97B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4763813" cy="1325563"/>
          </a:xfrm>
        </p:spPr>
        <p:txBody>
          <a:bodyPr>
            <a:normAutofit/>
          </a:bodyPr>
          <a:lstStyle/>
          <a:p>
            <a:r>
              <a:rPr lang="fr-FR" sz="2933" b="1" dirty="0">
                <a:solidFill>
                  <a:srgbClr val="000000"/>
                </a:solidFill>
                <a:latin typeface="Calibri" panose="020F0502020204030204" pitchFamily="34" charset="0"/>
              </a:rPr>
              <a:t>La Méditerranée, un laboratoire pour l’étude du « projet migratoire »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9" y="2506662"/>
            <a:ext cx="5105461" cy="4351338"/>
          </a:xfrm>
        </p:spPr>
        <p:txBody>
          <a:bodyPr>
            <a:normAutofit fontScale="70000" lnSpcReduction="20000"/>
          </a:bodyPr>
          <a:lstStyle/>
          <a:p>
            <a:endParaRPr lang="fr-FR" dirty="0"/>
          </a:p>
          <a:p>
            <a:pPr lvl="2" algn="just"/>
            <a:r>
              <a:rPr lang="fr-FR" dirty="0">
                <a:latin typeface="Poppins" pitchFamily="2" charset="77"/>
                <a:cs typeface="Poppins" pitchFamily="2" charset="77"/>
              </a:rPr>
              <a:t>Participation au programme IDEX Consortium « </a:t>
            </a:r>
            <a:r>
              <a:rPr lang="fr-FR" b="1" dirty="0" err="1">
                <a:latin typeface="Poppins" pitchFamily="2" charset="77"/>
                <a:cs typeface="Poppins" pitchFamily="2" charset="77"/>
              </a:rPr>
              <a:t>RéMMI</a:t>
            </a:r>
            <a:r>
              <a:rPr lang="fr-FR" b="1" dirty="0">
                <a:latin typeface="Poppins" pitchFamily="2" charset="77"/>
                <a:cs typeface="Poppins" pitchFamily="2" charset="77"/>
              </a:rPr>
              <a:t>. Récits des mobilités et des migrations </a:t>
            </a:r>
            <a:r>
              <a:rPr lang="fr-FR" dirty="0">
                <a:latin typeface="Poppins" pitchFamily="2" charset="77"/>
                <a:cs typeface="Poppins" pitchFamily="2" charset="77"/>
              </a:rPr>
              <a:t>» (en collaboration avec l’Académie 5 de l’IDEX UCA</a:t>
            </a:r>
            <a:r>
              <a:rPr lang="fr-FR" baseline="30000" dirty="0">
                <a:latin typeface="Poppins" pitchFamily="2" charset="77"/>
                <a:cs typeface="Poppins" pitchFamily="2" charset="77"/>
              </a:rPr>
              <a:t>JEDI</a:t>
            </a:r>
            <a:r>
              <a:rPr lang="fr-FR" dirty="0">
                <a:latin typeface="Poppins" pitchFamily="2" charset="77"/>
                <a:cs typeface="Poppins" pitchFamily="2" charset="77"/>
              </a:rPr>
              <a:t> et les laboratoires URMIS et ERMES) : collecte et édition de la correspondance des migrants « Barcelonnettes » (en collaboration avec le Musée de la Vallée et les AD04) ; collecte et édition de la correspondance des migrants français « privilégiés » aux Antilles</a:t>
            </a:r>
          </a:p>
          <a:p>
            <a:pPr lvl="2" algn="just"/>
            <a:endParaRPr lang="fr-FR" dirty="0">
              <a:latin typeface="Poppins" pitchFamily="2" charset="77"/>
              <a:cs typeface="Poppins" pitchFamily="2" charset="77"/>
            </a:endParaRPr>
          </a:p>
          <a:p>
            <a:pPr lvl="2" algn="just"/>
            <a:r>
              <a:rPr lang="fr-FR" dirty="0">
                <a:latin typeface="Poppins" pitchFamily="2" charset="77"/>
                <a:cs typeface="Poppins" pitchFamily="2" charset="77"/>
              </a:rPr>
              <a:t>Participation au programme de la MSHS-Sud Est « </a:t>
            </a:r>
            <a:r>
              <a:rPr lang="fr-FR" b="1" dirty="0">
                <a:latin typeface="Poppins" pitchFamily="2" charset="77"/>
                <a:cs typeface="Poppins" pitchFamily="2" charset="77"/>
              </a:rPr>
              <a:t>PIOMIG. Pionniers et pionnières des migrations globales (XVIII</a:t>
            </a:r>
            <a:r>
              <a:rPr lang="fr-FR" b="1" baseline="30000" dirty="0">
                <a:latin typeface="Poppins" pitchFamily="2" charset="77"/>
                <a:cs typeface="Poppins" pitchFamily="2" charset="77"/>
              </a:rPr>
              <a:t>e</a:t>
            </a:r>
            <a:r>
              <a:rPr lang="fr-FR" b="1" dirty="0">
                <a:latin typeface="Poppins" pitchFamily="2" charset="77"/>
                <a:cs typeface="Poppins" pitchFamily="2" charset="77"/>
              </a:rPr>
              <a:t>-XXI</a:t>
            </a:r>
            <a:r>
              <a:rPr lang="fr-FR" b="1" baseline="30000" dirty="0">
                <a:latin typeface="Poppins" pitchFamily="2" charset="77"/>
                <a:cs typeface="Poppins" pitchFamily="2" charset="77"/>
              </a:rPr>
              <a:t>e</a:t>
            </a:r>
            <a:r>
              <a:rPr lang="fr-FR" b="1" dirty="0">
                <a:latin typeface="Poppins" pitchFamily="2" charset="77"/>
                <a:cs typeface="Poppins" pitchFamily="2" charset="77"/>
              </a:rPr>
              <a:t> siècle) </a:t>
            </a:r>
            <a:r>
              <a:rPr lang="fr-FR" dirty="0">
                <a:latin typeface="Poppins" pitchFamily="2" charset="77"/>
                <a:cs typeface="Poppins" pitchFamily="2" charset="77"/>
              </a:rPr>
              <a:t>» : préparation d’un colloque sur les migrations effectuées en marge des grands courants migratoires (en collaboration avec URMIS, ERMES, ICM [?] et différents partenaires en France et à l’étranger)</a:t>
            </a:r>
          </a:p>
          <a:p>
            <a:endParaRPr lang="fr-FR" sz="1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F36AF3-1FA5-5083-7729-61C75D80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540" y="3268719"/>
            <a:ext cx="4153618" cy="261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2"/>
    </mc:Choice>
    <mc:Fallback>
      <p:transition spd="slow" advTm="110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5546160" y="550932"/>
            <a:ext cx="6079048" cy="5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2473904"/>
            <a:ext cx="4920343" cy="4146766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rgbClr val="00B050"/>
                </a:solidFill>
                <a:latin typeface="Poppins" pitchFamily="2" charset="77"/>
                <a:cs typeface="Poppins" pitchFamily="2" charset="77"/>
              </a:rPr>
              <a:t>Une élite socio-spatiale. </a:t>
            </a:r>
            <a:r>
              <a:rPr lang="fr-FR" sz="1800" dirty="0">
                <a:solidFill>
                  <a:srgbClr val="00B050"/>
                </a:solidFill>
                <a:latin typeface="Poppins" pitchFamily="2" charset="77"/>
                <a:cs typeface="Poppins" pitchFamily="2" charset="77"/>
              </a:rPr>
              <a:t>Les noblesses européennes à l’époque moderne. </a:t>
            </a:r>
          </a:p>
          <a:p>
            <a:pPr lvl="1"/>
            <a:r>
              <a:rPr lang="fr-FR" sz="1600" dirty="0">
                <a:latin typeface="Poppins" pitchFamily="2" charset="77"/>
                <a:cs typeface="Poppins" pitchFamily="2" charset="77"/>
              </a:rPr>
              <a:t>Pratiques politiques, sociales et culturelles</a:t>
            </a:r>
          </a:p>
          <a:p>
            <a:pPr lvl="1"/>
            <a:r>
              <a:rPr lang="fr-FR" sz="1600" dirty="0">
                <a:latin typeface="Poppins" pitchFamily="2" charset="77"/>
                <a:cs typeface="Poppins" pitchFamily="2" charset="77"/>
              </a:rPr>
              <a:t>Mobilités nobiliaires et échanges culturels</a:t>
            </a:r>
          </a:p>
          <a:p>
            <a:pPr lvl="1"/>
            <a:r>
              <a:rPr lang="fr-FR" sz="1600" dirty="0">
                <a:latin typeface="Poppins" pitchFamily="2" charset="77"/>
                <a:cs typeface="Poppins" pitchFamily="2" charset="77"/>
              </a:rPr>
              <a:t>Familles et réseaux nobiliaires</a:t>
            </a:r>
          </a:p>
          <a:p>
            <a:pPr marL="457223" lvl="1"/>
            <a:endParaRPr lang="fr-FR" sz="1800" b="1" dirty="0">
              <a:latin typeface="Poppins" pitchFamily="2" charset="77"/>
              <a:cs typeface="Poppins" pitchFamily="2" charset="77"/>
            </a:endParaRPr>
          </a:p>
          <a:p>
            <a:r>
              <a:rPr lang="fr-FR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 élites culturelles. </a:t>
            </a:r>
            <a:r>
              <a:rPr lang="fr-FR" sz="1800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Humanistes et artistes de la Renaissance. </a:t>
            </a:r>
          </a:p>
          <a:p>
            <a:pPr lvl="1"/>
            <a:r>
              <a:rPr lang="fr-FR" sz="1600" dirty="0">
                <a:latin typeface="Poppins" pitchFamily="2" charset="77"/>
                <a:cs typeface="Poppins" pitchFamily="2" charset="77"/>
              </a:rPr>
              <a:t>Culture aristocratique, culture artistique, orientalisme</a:t>
            </a:r>
          </a:p>
          <a:p>
            <a:pPr lvl="1"/>
            <a:r>
              <a:rPr lang="fr-FR" sz="1600" dirty="0">
                <a:latin typeface="Poppins" pitchFamily="2" charset="77"/>
                <a:cs typeface="Poppins" pitchFamily="2" charset="77"/>
              </a:rPr>
              <a:t>Représentations de la Méditerranée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2B69B4-25E4-56FA-5F6F-C3C3B7538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655" y="487744"/>
            <a:ext cx="4473575" cy="14483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rgbClr val="FF0066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Des hommes, des pouvoirs, des dieux en Méditerranée </a:t>
            </a:r>
            <a:endParaRPr lang="fr-FR" sz="1400" dirty="0">
              <a:solidFill>
                <a:srgbClr val="FF0066"/>
              </a:solidFill>
              <a:latin typeface="Abadi" panose="020B0604020104020204" pitchFamily="34" charset="0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Pierre-Yves </a:t>
            </a:r>
            <a:r>
              <a:rPr lang="fr-FR" sz="1600" b="1" cap="small" dirty="0">
                <a:latin typeface="Calibri" panose="020F0502020204030204" pitchFamily="34" charset="0"/>
                <a:ea typeface="Calibri" panose="020F0502020204030204" pitchFamily="34" charset="0"/>
              </a:rPr>
              <a:t>Beaurepaire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 ; Anne </a:t>
            </a:r>
            <a:r>
              <a:rPr lang="fr-FR" sz="1600" b="1" cap="small" dirty="0">
                <a:latin typeface="Calibri" panose="020F0502020204030204" pitchFamily="34" charset="0"/>
                <a:ea typeface="Calibri" panose="020F0502020204030204" pitchFamily="34" charset="0"/>
              </a:rPr>
              <a:t>Brogini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 ; </a:t>
            </a:r>
            <a:b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Véronique </a:t>
            </a:r>
            <a:r>
              <a:rPr lang="fr-FR" sz="1600" b="1" cap="small" dirty="0">
                <a:latin typeface="Calibri" panose="020F0502020204030204" pitchFamily="34" charset="0"/>
                <a:ea typeface="Calibri" panose="020F0502020204030204" pitchFamily="34" charset="0"/>
              </a:rPr>
              <a:t>Mérieux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 ; Jean-Pierre </a:t>
            </a:r>
            <a:r>
              <a:rPr lang="fr-FR" sz="1600" b="1" cap="small" dirty="0">
                <a:latin typeface="Calibri" panose="020F0502020204030204" pitchFamily="34" charset="0"/>
                <a:ea typeface="Calibri" panose="020F0502020204030204" pitchFamily="34" charset="0"/>
              </a:rPr>
              <a:t>Pantalacci</a:t>
            </a:r>
            <a:endParaRPr lang="fr-FR" sz="1600" b="1" dirty="0">
              <a:latin typeface="Abadi" panose="020B06040201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2332D7-0412-A15C-FB55-2C3277461D34}"/>
              </a:ext>
            </a:extLst>
          </p:cNvPr>
          <p:cNvSpPr txBox="1"/>
          <p:nvPr/>
        </p:nvSpPr>
        <p:spPr>
          <a:xfrm>
            <a:off x="6006016" y="620471"/>
            <a:ext cx="5159339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Une élite socio-spatiale</a:t>
            </a:r>
          </a:p>
          <a:p>
            <a:pPr algn="ctr"/>
            <a:r>
              <a:rPr lang="fr-FR" sz="1600" b="1" dirty="0"/>
              <a:t>Les noblesses européennes à l’époque moderne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DA0494-1951-76A2-8685-5A52E960773E}"/>
              </a:ext>
            </a:extLst>
          </p:cNvPr>
          <p:cNvSpPr txBox="1"/>
          <p:nvPr/>
        </p:nvSpPr>
        <p:spPr>
          <a:xfrm>
            <a:off x="6006016" y="4055710"/>
            <a:ext cx="5159339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Des élites culturelles</a:t>
            </a:r>
          </a:p>
          <a:p>
            <a:pPr algn="ctr"/>
            <a:r>
              <a:rPr lang="fr-FR" sz="1600" b="1" dirty="0"/>
              <a:t>Humanistes et artistes de la Renaissance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A6D8A9-B555-D892-51DE-903B3B945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36" t="23599" r="18935" b="11923"/>
          <a:stretch/>
        </p:blipFill>
        <p:spPr>
          <a:xfrm>
            <a:off x="8558166" y="1352690"/>
            <a:ext cx="1325329" cy="15827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2976A7-4FD2-8BC1-2928-EAB2AF63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27" y="1352691"/>
            <a:ext cx="1557008" cy="11667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86864A-ACB4-3011-7336-B83A4EED7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82" t="5361" b="24553"/>
          <a:stretch/>
        </p:blipFill>
        <p:spPr>
          <a:xfrm>
            <a:off x="6098619" y="4871817"/>
            <a:ext cx="1323683" cy="13071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F7FC99E-B7BF-BF0A-4104-4494A8D6E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114" b="12458"/>
          <a:stretch/>
        </p:blipFill>
        <p:spPr>
          <a:xfrm>
            <a:off x="9493851" y="5102531"/>
            <a:ext cx="1827292" cy="8555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6209D7-8F30-05E3-20FE-E158340D93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57" t="11991" r="15559" b="23724"/>
          <a:stretch/>
        </p:blipFill>
        <p:spPr>
          <a:xfrm>
            <a:off x="9764135" y="2372839"/>
            <a:ext cx="1557008" cy="995263"/>
          </a:xfrm>
          <a:prstGeom prst="rect">
            <a:avLst/>
          </a:prstGeom>
        </p:spPr>
      </p:pic>
      <p:pic>
        <p:nvPicPr>
          <p:cNvPr id="17" name="Image 16" descr="Une image contenant texte, dessin, Objet de collection&#10;&#10;Description générée automatiquement">
            <a:extLst>
              <a:ext uri="{FF2B5EF4-FFF2-40B4-BE49-F238E27FC236}">
                <a16:creationId xmlns:a16="http://schemas.microsoft.com/office/drawing/2014/main" id="{524CCB97-30E3-0452-A619-DBC6A29E76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6741" r="4389" b="8680"/>
          <a:stretch/>
        </p:blipFill>
        <p:spPr>
          <a:xfrm>
            <a:off x="6727268" y="2389875"/>
            <a:ext cx="1644606" cy="11827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B7AF53-0913-0C29-0634-C5F827428E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1239" y="4871816"/>
            <a:ext cx="1773675" cy="12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5"/>
    </mc:Choice>
    <mc:Fallback>
      <p:transition spd="slow" advTm="852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5546160" y="550932"/>
            <a:ext cx="6079048" cy="5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24" y="2001309"/>
            <a:ext cx="4937562" cy="4629604"/>
          </a:xfrm>
        </p:spPr>
        <p:txBody>
          <a:bodyPr>
            <a:normAutofit fontScale="77500" lnSpcReduction="20000"/>
          </a:bodyPr>
          <a:lstStyle/>
          <a:p>
            <a:endParaRPr lang="fr-FR" sz="1800" b="1" dirty="0">
              <a:latin typeface="Poppins" pitchFamily="2" charset="77"/>
              <a:cs typeface="Poppins" pitchFamily="2" charset="77"/>
            </a:endParaRPr>
          </a:p>
          <a:p>
            <a:r>
              <a:rPr lang="fr-FR" b="1" dirty="0">
                <a:latin typeface="Poppins" pitchFamily="2" charset="77"/>
                <a:cs typeface="Poppins" pitchFamily="2" charset="77"/>
              </a:rPr>
              <a:t>Pratiques politiques, sociales et culturelles.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Approches d’une harmonisation des comportements culturels nobiliaires de la Renaissance aux Lumières : culture matérielle, savoirs culturels, pratiques sociales et économiques…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Participation aux pouvoirs politiques. </a:t>
            </a:r>
          </a:p>
          <a:p>
            <a:pPr lvl="1"/>
            <a:endParaRPr lang="fr-FR" sz="500" dirty="0">
              <a:latin typeface="Poppins" pitchFamily="2" charset="77"/>
              <a:cs typeface="Poppins" pitchFamily="2" charset="77"/>
            </a:endParaRPr>
          </a:p>
          <a:p>
            <a:r>
              <a:rPr lang="fr-FR" b="1" dirty="0">
                <a:latin typeface="Poppins" pitchFamily="2" charset="77"/>
                <a:cs typeface="Poppins" pitchFamily="2" charset="77"/>
              </a:rPr>
              <a:t>Mobilités nobiliaires et échanges culturels. 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Formes de mobilités nobiliaires en Europe, Méditerranée et monde (corsaires, voyageurs, savants, pèlerins…). 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Parcours de naturalistes, botanistes, amateurs et collectionneurs. 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Chaire IUF. </a:t>
            </a:r>
          </a:p>
          <a:p>
            <a:pPr lvl="1"/>
            <a:endParaRPr lang="fr-FR" sz="500" dirty="0">
              <a:latin typeface="Poppins" pitchFamily="2" charset="77"/>
              <a:cs typeface="Poppins" pitchFamily="2" charset="77"/>
            </a:endParaRPr>
          </a:p>
          <a:p>
            <a:r>
              <a:rPr lang="fr-FR" b="1" dirty="0">
                <a:latin typeface="Poppins" pitchFamily="2" charset="77"/>
                <a:cs typeface="Poppins" pitchFamily="2" charset="77"/>
              </a:rPr>
              <a:t>Familles et réseaux nobiliaires.  </a:t>
            </a:r>
            <a:endParaRPr lang="fr-FR" dirty="0">
              <a:latin typeface="Poppins" pitchFamily="2" charset="77"/>
              <a:cs typeface="Poppins" pitchFamily="2" charset="77"/>
            </a:endParaRP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Histoire sociale des familles et des réseaux nobiliaires. 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Projet IDEX NOBILIAM.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A6D8A9-B555-D892-51DE-903B3B945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36" t="23599" r="18935" b="11923"/>
          <a:stretch/>
        </p:blipFill>
        <p:spPr>
          <a:xfrm>
            <a:off x="8953329" y="832331"/>
            <a:ext cx="2294004" cy="27395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2976A7-4FD2-8BC1-2928-EAB2AF63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18" y="1015676"/>
            <a:ext cx="2840981" cy="21288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6209D7-8F30-05E3-20FE-E158340D9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7" t="11991" r="15559" b="23724"/>
          <a:stretch/>
        </p:blipFill>
        <p:spPr>
          <a:xfrm>
            <a:off x="8738466" y="3993810"/>
            <a:ext cx="2713861" cy="1734741"/>
          </a:xfrm>
          <a:prstGeom prst="rect">
            <a:avLst/>
          </a:prstGeom>
        </p:spPr>
      </p:pic>
      <p:pic>
        <p:nvPicPr>
          <p:cNvPr id="17" name="Image 16" descr="Une image contenant texte, dessin, Objet de collection&#10;&#10;Description générée automatiquement">
            <a:extLst>
              <a:ext uri="{FF2B5EF4-FFF2-40B4-BE49-F238E27FC236}">
                <a16:creationId xmlns:a16="http://schemas.microsoft.com/office/drawing/2014/main" id="{524CCB97-30E3-0452-A619-DBC6A29E76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6741" r="4389" b="8680"/>
          <a:stretch/>
        </p:blipFill>
        <p:spPr>
          <a:xfrm>
            <a:off x="5751717" y="3736376"/>
            <a:ext cx="2770036" cy="199217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06905A5-CE4B-7FA8-2586-B32F334C1F61}"/>
              </a:ext>
            </a:extLst>
          </p:cNvPr>
          <p:cNvSpPr txBox="1">
            <a:spLocks/>
          </p:cNvSpPr>
          <p:nvPr/>
        </p:nvSpPr>
        <p:spPr>
          <a:xfrm>
            <a:off x="711955" y="511244"/>
            <a:ext cx="4473575" cy="1448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solidFill>
                  <a:srgbClr val="00B05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Une élite socio-spatiale</a:t>
            </a:r>
            <a:endParaRPr lang="fr-FR" sz="1600" dirty="0">
              <a:solidFill>
                <a:srgbClr val="00B050"/>
              </a:solidFill>
              <a:latin typeface="Abadi" panose="020B0604020104020204" pitchFamily="34" charset="0"/>
            </a:endParaRPr>
          </a:p>
          <a:p>
            <a:pPr algn="ctr"/>
            <a:r>
              <a:rPr lang="fr-FR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noblesses européennes à l’époque moderne</a:t>
            </a:r>
            <a:endParaRPr lang="fr-FR" sz="2000" b="1" dirty="0">
              <a:solidFill>
                <a:srgbClr val="00B05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9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"/>
    </mc:Choice>
    <mc:Fallback>
      <p:transition spd="slow" advTm="70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5546160" y="550932"/>
            <a:ext cx="6079048" cy="5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02" y="2470799"/>
            <a:ext cx="4920343" cy="3932985"/>
          </a:xfrm>
        </p:spPr>
        <p:txBody>
          <a:bodyPr>
            <a:normAutofit lnSpcReduction="10000"/>
          </a:bodyPr>
          <a:lstStyle/>
          <a:p>
            <a:r>
              <a:rPr lang="fr-FR" sz="1600" b="1" dirty="0">
                <a:latin typeface="Poppins" pitchFamily="2" charset="77"/>
                <a:cs typeface="Poppins" pitchFamily="2" charset="77"/>
              </a:rPr>
              <a:t>Culture aristocratique, culture artistique, orientalisme.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Approche des circulations des idées humanistes et des influences artistiques au sein des cours européennes et des grandes familles nobles (XVIe-XVIIe)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Essor du goût des voyages, Grand-Tour, expéditions scientifiques, Orientalisme, artistes vers Rives Sud) :  entre réappropriation de la culture antique et découvertes de l’altérité (XVIIIe-XXe). </a:t>
            </a:r>
          </a:p>
          <a:p>
            <a:pPr marL="457223" lvl="1"/>
            <a:endParaRPr lang="fr-FR" sz="1400" dirty="0">
              <a:latin typeface="Poppins" pitchFamily="2" charset="77"/>
              <a:cs typeface="Poppins" pitchFamily="2" charset="77"/>
            </a:endParaRPr>
          </a:p>
          <a:p>
            <a:r>
              <a:rPr lang="fr-FR" sz="1600" b="1" dirty="0">
                <a:latin typeface="Poppins" pitchFamily="2" charset="77"/>
                <a:cs typeface="Poppins" pitchFamily="2" charset="77"/>
              </a:rPr>
              <a:t>Représentations de la Méditerranée.  </a:t>
            </a:r>
            <a:endParaRPr lang="fr-FR" sz="1600" dirty="0">
              <a:latin typeface="Poppins" pitchFamily="2" charset="77"/>
              <a:cs typeface="Poppins" pitchFamily="2" charset="77"/>
            </a:endParaRP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Projet IDEX RIM. </a:t>
            </a:r>
          </a:p>
          <a:p>
            <a:pPr lvl="1"/>
            <a:r>
              <a:rPr lang="fr-FR" sz="1400" dirty="0">
                <a:latin typeface="Poppins" pitchFamily="2" charset="77"/>
                <a:cs typeface="Poppins" pitchFamily="2" charset="77"/>
              </a:rPr>
              <a:t>Images et imaginaires de la Méditerranée. Base de données RIM du fonds de ressources répertoriant les représentations artistiques et littéraires de la Méditerranée (XVIe-XXe). </a:t>
            </a:r>
          </a:p>
          <a:p>
            <a:pPr lvl="1"/>
            <a:endParaRPr lang="fr-FR" sz="1400" b="1" dirty="0">
              <a:latin typeface="Poppins" pitchFamily="2" charset="77"/>
              <a:cs typeface="Poppins" pitchFamily="2" charset="77"/>
            </a:endParaRPr>
          </a:p>
          <a:p>
            <a:endParaRPr lang="fr-FR"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06905A5-CE4B-7FA8-2586-B32F334C1F61}"/>
              </a:ext>
            </a:extLst>
          </p:cNvPr>
          <p:cNvSpPr txBox="1">
            <a:spLocks/>
          </p:cNvSpPr>
          <p:nvPr/>
        </p:nvSpPr>
        <p:spPr>
          <a:xfrm>
            <a:off x="711955" y="511244"/>
            <a:ext cx="4473575" cy="1448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solidFill>
                  <a:srgbClr val="0070C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Des élites culturelles</a:t>
            </a:r>
            <a:endParaRPr lang="fr-FR" sz="1600" dirty="0">
              <a:solidFill>
                <a:srgbClr val="0070C0"/>
              </a:solidFill>
              <a:latin typeface="Abadi" panose="020B0604020104020204" pitchFamily="34" charset="0"/>
            </a:endParaRPr>
          </a:p>
          <a:p>
            <a:pPr algn="ctr"/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Humanistes et artistes de la Renaissance</a:t>
            </a:r>
            <a:endParaRPr lang="fr-FR" sz="1800"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F4952E-9C8C-8E48-4685-6C181C431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14" b="12458"/>
          <a:stretch/>
        </p:blipFill>
        <p:spPr>
          <a:xfrm>
            <a:off x="7651844" y="770174"/>
            <a:ext cx="3839955" cy="17978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B5CC7A4-BE93-086F-7A55-EE0A27CA2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82" t="5361" b="24553"/>
          <a:stretch/>
        </p:blipFill>
        <p:spPr>
          <a:xfrm>
            <a:off x="5618263" y="2292395"/>
            <a:ext cx="2301925" cy="22732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33C2AEE-7741-C049-2DAF-6EBB4230D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522" y="3483332"/>
            <a:ext cx="3699054" cy="26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8"/>
    </mc:Choice>
    <mc:Fallback>
      <p:transition spd="slow" advTm="595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B97F01-0773-7BF4-E442-D3EF5966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1"/>
            <a:ext cx="1219200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F2407A-1779-B62A-0177-690240D3C060}"/>
              </a:ext>
            </a:extLst>
          </p:cNvPr>
          <p:cNvCxnSpPr/>
          <p:nvPr/>
        </p:nvCxnSpPr>
        <p:spPr>
          <a:xfrm>
            <a:off x="10450286" y="2104571"/>
            <a:ext cx="1741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4A1FD5C-E242-338F-5010-EBBBEA971F0F}"/>
              </a:ext>
            </a:extLst>
          </p:cNvPr>
          <p:cNvSpPr/>
          <p:nvPr/>
        </p:nvSpPr>
        <p:spPr>
          <a:xfrm>
            <a:off x="5523065" y="550932"/>
            <a:ext cx="6079048" cy="5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1659" dist="111818" dir="4080000" sx="96377" sy="96377" algn="ctr" rotWithShape="0">
              <a:srgbClr val="000000">
                <a:alpha val="366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E72031B-E6FE-5FE5-6831-C074E97B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7000"/>
            <a:ext cx="4474029" cy="1563689"/>
          </a:xfrm>
        </p:spPr>
        <p:txBody>
          <a:bodyPr>
            <a:normAutofit/>
          </a:bodyPr>
          <a:lstStyle/>
          <a:p>
            <a:r>
              <a:rPr lang="fr-FR" sz="2933" b="1" dirty="0">
                <a:solidFill>
                  <a:srgbClr val="000000"/>
                </a:solidFill>
              </a:rPr>
              <a:t>Méditerranée, Baltique et Japon : regards croisés</a:t>
            </a:r>
            <a:endParaRPr lang="fr-FR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0696EEF-4887-F759-153A-F8082943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03" y="2269332"/>
            <a:ext cx="4804361" cy="4372768"/>
          </a:xfrm>
        </p:spPr>
        <p:txBody>
          <a:bodyPr>
            <a:normAutofit/>
          </a:bodyPr>
          <a:lstStyle/>
          <a:p>
            <a:endParaRPr lang="fr-FR" sz="1800" dirty="0">
              <a:latin typeface="Poppins" pitchFamily="2" charset="77"/>
              <a:cs typeface="Poppins" pitchFamily="2" charset="77"/>
            </a:endParaRPr>
          </a:p>
          <a:p>
            <a:r>
              <a:rPr lang="fr-FR" sz="1800" dirty="0">
                <a:latin typeface="Poppins" pitchFamily="2" charset="77"/>
                <a:cs typeface="Poppins" pitchFamily="2" charset="77"/>
              </a:rPr>
              <a:t>resp. Pierre-Yves Beaurepaire (UCA, CMMC &amp; IUF) et Marie-Carmen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Smyrnelis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(Institut Catholique de Paris, CMMC), en collaboration avec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Charlotta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Wolff (U. Turku) et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Masanori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Sakano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(Sophia </a:t>
            </a:r>
            <a:r>
              <a:rPr lang="fr-FR" sz="1800" dirty="0" err="1">
                <a:latin typeface="Poppins" pitchFamily="2" charset="77"/>
                <a:cs typeface="Poppins" pitchFamily="2" charset="77"/>
              </a:rPr>
              <a:t>University</a:t>
            </a:r>
            <a:r>
              <a:rPr lang="fr-FR" sz="1800" dirty="0">
                <a:latin typeface="Poppins" pitchFamily="2" charset="77"/>
                <a:cs typeface="Poppins" pitchFamily="2" charset="77"/>
              </a:rPr>
              <a:t> Tôkyô)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F44181-A31B-8F93-5818-C8BC3D336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14" y="4884669"/>
            <a:ext cx="1422400" cy="1422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98409D-C992-5AC6-ED8C-526C73D9D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78" y="4992339"/>
            <a:ext cx="2392439" cy="1594876"/>
          </a:xfrm>
          <a:prstGeom prst="rect">
            <a:avLst/>
          </a:prstGeom>
        </p:spPr>
      </p:pic>
      <p:pic>
        <p:nvPicPr>
          <p:cNvPr id="8" name="Image 7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7D7CB690-BBC2-AE31-18B6-733A2ACA6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86" y="1858533"/>
            <a:ext cx="5073991" cy="3502015"/>
          </a:xfrm>
          <a:prstGeom prst="rect">
            <a:avLst/>
          </a:prstGeom>
        </p:spPr>
      </p:pic>
      <p:pic>
        <p:nvPicPr>
          <p:cNvPr id="11" name="Caméra 10">
            <a:extLst>
              <a:ext uri="{FF2B5EF4-FFF2-40B4-BE49-F238E27FC236}">
                <a16:creationId xmlns:a16="http://schemas.microsoft.com/office/drawing/2014/main" id="{F0395E3C-1E04-5B25-3610-78C7E533195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970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"/>
    </mc:Choice>
    <mc:Fallback>
      <p:transition spd="slow" advTm="6596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1134</Words>
  <Application>Microsoft Macintosh PowerPoint</Application>
  <PresentationFormat>Grand écran</PresentationFormat>
  <Paragraphs>79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Abadi</vt:lpstr>
      <vt:lpstr>Amasis MT Pro Black</vt:lpstr>
      <vt:lpstr>Aptos</vt:lpstr>
      <vt:lpstr>Aptos Display</vt:lpstr>
      <vt:lpstr>Arial</vt:lpstr>
      <vt:lpstr>Calibri</vt:lpstr>
      <vt:lpstr>Poppins</vt:lpstr>
      <vt:lpstr>Poppins-SemiBold</vt:lpstr>
      <vt:lpstr>Thème Office</vt:lpstr>
      <vt:lpstr>AXE 1</vt:lpstr>
      <vt:lpstr>La Méditerranée à l’heure de l’histoire globale  (XVIe-XXe siècle) Equipe : Arnaud Bartolomei (coord.), Héloïse Hermant, Xavier Huetz de Lemps, Silvia Marzagalli et des doctorant.e.s (Marvin Gonzalez, Vanina Benci)  </vt:lpstr>
      <vt:lpstr>Initiatives projetées our de Initiatives projetées autour de trois chantiers (2024-2025)</vt:lpstr>
      <vt:lpstr>Acteurs et institutions  : expériences méditerranéennes, expériences globales (XVIe-XXe siècle)</vt:lpstr>
      <vt:lpstr>La Méditerranée, un laboratoire pour l’étude du « projet migratoire »</vt:lpstr>
      <vt:lpstr>Des hommes, des pouvoirs, des dieux en Méditerranée  Pierre-Yves Beaurepaire ; Anne Brogini ;  Véronique Mérieux ; Jean-Pierre Pantalacci</vt:lpstr>
      <vt:lpstr>Présentation PowerPoint</vt:lpstr>
      <vt:lpstr>Présentation PowerPoint</vt:lpstr>
      <vt:lpstr>Méditerranée, Baltique et Japon : regards croisés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Utilisateur Microsoft Office</dc:creator>
  <cp:lastModifiedBy>Utilisateur Microsoft Office</cp:lastModifiedBy>
  <cp:revision>3</cp:revision>
  <dcterms:created xsi:type="dcterms:W3CDTF">2025-04-16T15:08:59Z</dcterms:created>
  <dcterms:modified xsi:type="dcterms:W3CDTF">2025-04-16T15:24:06Z</dcterms:modified>
</cp:coreProperties>
</file>